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0"/>
  </p:notesMasterIdLst>
  <p:sldIdLst>
    <p:sldId id="256" r:id="rId2"/>
    <p:sldId id="257" r:id="rId3"/>
    <p:sldId id="258" r:id="rId4"/>
    <p:sldId id="259" r:id="rId5"/>
    <p:sldId id="260" r:id="rId6"/>
    <p:sldId id="274" r:id="rId7"/>
    <p:sldId id="262" r:id="rId8"/>
    <p:sldId id="263" r:id="rId9"/>
    <p:sldId id="265" r:id="rId10"/>
    <p:sldId id="266" r:id="rId11"/>
    <p:sldId id="275" r:id="rId12"/>
    <p:sldId id="276" r:id="rId13"/>
    <p:sldId id="269" r:id="rId14"/>
    <p:sldId id="277" r:id="rId15"/>
    <p:sldId id="270" r:id="rId16"/>
    <p:sldId id="271" r:id="rId17"/>
    <p:sldId id="272" r:id="rId18"/>
    <p:sldId id="273" r:id="rId19"/>
  </p:sldIdLst>
  <p:sldSz cx="9753600" cy="7315200"/>
  <p:notesSz cx="7315200" cy="97536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6247" autoAdjust="0"/>
  </p:normalViewPr>
  <p:slideViewPr>
    <p:cSldViewPr snapToGrid="0" snapToObjects="1">
      <p:cViewPr varScale="1">
        <p:scale>
          <a:sx n="104" d="100"/>
          <a:sy n="104" d="100"/>
        </p:scale>
        <p:origin x="1626"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368518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C8C1DD-00B0-8A42-A677-F23F42A741A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D503FC1-355D-BE27-B130-18925A9CA5F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B385596-C1B2-7B91-BC1D-61247718186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57FCC95-F914-0F0B-DB2A-DFE007284D50}"/>
              </a:ext>
            </a:extLst>
          </p:cNvPr>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35168249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Aptos" panose="021100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12</a:t>
            </a:fld>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10D938-C4C0-A78F-F068-3C6ECB78D5F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16D8457-4E64-B482-1529-0B591E865FA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DEE8498-25F0-ACDB-47DE-B914565E5F3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6DAD703-F04B-7464-F426-4685D0D785BC}"/>
              </a:ext>
            </a:extLst>
          </p:cNvPr>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23599350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8FD5C4-3A19-CF81-7665-085B1FCC831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33E7F9E-0DCF-B995-3634-21BB50C9C71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17039A-1C4D-443E-D226-C048770A634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A8958B4-E489-B1BA-AE9D-EEC4455E3B48}"/>
              </a:ext>
            </a:extLst>
          </p:cNvPr>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6615807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66.png"/><Relationship Id="rId4" Type="http://schemas.openxmlformats.org/officeDocument/2006/relationships/image" Target="../media/image117.png"/></Relationships>
</file>

<file path=ppt/slides/_rels/slide11.xml.rels><?xml version="1.0" encoding="UTF-8" standalone="yes"?>
<Relationships xmlns="http://schemas.openxmlformats.org/package/2006/relationships"><Relationship Id="rId8" Type="http://schemas.openxmlformats.org/officeDocument/2006/relationships/image" Target="../media/image123.png"/><Relationship Id="rId3" Type="http://schemas.openxmlformats.org/officeDocument/2006/relationships/image" Target="../media/image118.png"/><Relationship Id="rId7" Type="http://schemas.openxmlformats.org/officeDocument/2006/relationships/image" Target="../media/image122.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121.png"/><Relationship Id="rId11" Type="http://schemas.openxmlformats.org/officeDocument/2006/relationships/image" Target="../media/image117.png"/><Relationship Id="rId5" Type="http://schemas.openxmlformats.org/officeDocument/2006/relationships/image" Target="../media/image120.png"/><Relationship Id="rId10" Type="http://schemas.openxmlformats.org/officeDocument/2006/relationships/image" Target="../media/image64.png"/><Relationship Id="rId4" Type="http://schemas.openxmlformats.org/officeDocument/2006/relationships/image" Target="../media/image119.png"/><Relationship Id="rId9" Type="http://schemas.openxmlformats.org/officeDocument/2006/relationships/image" Target="../media/image124.png"/></Relationships>
</file>

<file path=ppt/slides/_rels/slide12.xml.rels><?xml version="1.0" encoding="UTF-8" standalone="yes"?>
<Relationships xmlns="http://schemas.openxmlformats.org/package/2006/relationships"><Relationship Id="rId8" Type="http://schemas.openxmlformats.org/officeDocument/2006/relationships/image" Target="../media/image129.png"/><Relationship Id="rId13" Type="http://schemas.openxmlformats.org/officeDocument/2006/relationships/image" Target="../media/image134.png"/><Relationship Id="rId18" Type="http://schemas.openxmlformats.org/officeDocument/2006/relationships/image" Target="../media/image139.png"/><Relationship Id="rId3" Type="http://schemas.openxmlformats.org/officeDocument/2006/relationships/image" Target="../media/image64.png"/><Relationship Id="rId7" Type="http://schemas.openxmlformats.org/officeDocument/2006/relationships/image" Target="../media/image128.png"/><Relationship Id="rId12" Type="http://schemas.openxmlformats.org/officeDocument/2006/relationships/image" Target="../media/image133.png"/><Relationship Id="rId17" Type="http://schemas.openxmlformats.org/officeDocument/2006/relationships/image" Target="../media/image138.png"/><Relationship Id="rId2" Type="http://schemas.openxmlformats.org/officeDocument/2006/relationships/notesSlide" Target="../notesSlides/notesSlide12.xml"/><Relationship Id="rId16" Type="http://schemas.openxmlformats.org/officeDocument/2006/relationships/image" Target="../media/image137.png"/><Relationship Id="rId1" Type="http://schemas.openxmlformats.org/officeDocument/2006/relationships/slideLayout" Target="../slideLayouts/slideLayout1.xml"/><Relationship Id="rId6" Type="http://schemas.openxmlformats.org/officeDocument/2006/relationships/image" Target="../media/image127.png"/><Relationship Id="rId11" Type="http://schemas.openxmlformats.org/officeDocument/2006/relationships/image" Target="../media/image132.png"/><Relationship Id="rId5" Type="http://schemas.openxmlformats.org/officeDocument/2006/relationships/image" Target="../media/image126.png"/><Relationship Id="rId15" Type="http://schemas.openxmlformats.org/officeDocument/2006/relationships/image" Target="../media/image136.png"/><Relationship Id="rId10" Type="http://schemas.openxmlformats.org/officeDocument/2006/relationships/image" Target="../media/image131.png"/><Relationship Id="rId19" Type="http://schemas.openxmlformats.org/officeDocument/2006/relationships/image" Target="../media/image140.png"/><Relationship Id="rId4" Type="http://schemas.openxmlformats.org/officeDocument/2006/relationships/image" Target="../media/image125.png"/><Relationship Id="rId9" Type="http://schemas.openxmlformats.org/officeDocument/2006/relationships/image" Target="../media/image130.png"/><Relationship Id="rId14" Type="http://schemas.openxmlformats.org/officeDocument/2006/relationships/image" Target="../media/image135.png"/></Relationships>
</file>

<file path=ppt/slides/_rels/slide13.xml.rels><?xml version="1.0" encoding="UTF-8" standalone="yes"?>
<Relationships xmlns="http://schemas.openxmlformats.org/package/2006/relationships"><Relationship Id="rId8" Type="http://schemas.openxmlformats.org/officeDocument/2006/relationships/image" Target="../media/image146.png"/><Relationship Id="rId3" Type="http://schemas.openxmlformats.org/officeDocument/2006/relationships/image" Target="../media/image141.png"/><Relationship Id="rId7" Type="http://schemas.openxmlformats.org/officeDocument/2006/relationships/image" Target="../media/image145.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144.png"/><Relationship Id="rId5" Type="http://schemas.openxmlformats.org/officeDocument/2006/relationships/image" Target="../media/image143.png"/><Relationship Id="rId10" Type="http://schemas.openxmlformats.org/officeDocument/2006/relationships/image" Target="../media/image147.png"/><Relationship Id="rId4" Type="http://schemas.openxmlformats.org/officeDocument/2006/relationships/image" Target="../media/image142.png"/><Relationship Id="rId9" Type="http://schemas.openxmlformats.org/officeDocument/2006/relationships/image" Target="../media/image64.png"/></Relationships>
</file>

<file path=ppt/slides/_rels/slide1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148.png"/><Relationship Id="rId4" Type="http://schemas.openxmlformats.org/officeDocument/2006/relationships/image" Target="../media/image147.png"/></Relationships>
</file>

<file path=ppt/slides/_rels/slide15.xml.rels><?xml version="1.0" encoding="UTF-8" standalone="yes"?>
<Relationships xmlns="http://schemas.openxmlformats.org/package/2006/relationships"><Relationship Id="rId8" Type="http://schemas.openxmlformats.org/officeDocument/2006/relationships/image" Target="../media/image153.png"/><Relationship Id="rId3" Type="http://schemas.openxmlformats.org/officeDocument/2006/relationships/image" Target="../media/image149.png"/><Relationship Id="rId7" Type="http://schemas.openxmlformats.org/officeDocument/2006/relationships/image" Target="../media/image152.png"/><Relationship Id="rId12" Type="http://schemas.openxmlformats.org/officeDocument/2006/relationships/image" Target="../media/image156.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151.png"/><Relationship Id="rId11" Type="http://schemas.openxmlformats.org/officeDocument/2006/relationships/image" Target="../media/image155.png"/><Relationship Id="rId5" Type="http://schemas.openxmlformats.org/officeDocument/2006/relationships/image" Target="../media/image150.png"/><Relationship Id="rId10" Type="http://schemas.openxmlformats.org/officeDocument/2006/relationships/image" Target="../media/image115.png"/><Relationship Id="rId4" Type="http://schemas.openxmlformats.org/officeDocument/2006/relationships/image" Target="../media/image11.png"/><Relationship Id="rId9" Type="http://schemas.openxmlformats.org/officeDocument/2006/relationships/image" Target="../media/image154.png"/></Relationships>
</file>

<file path=ppt/slides/_rels/slide16.xml.rels><?xml version="1.0" encoding="UTF-8" standalone="yes"?>
<Relationships xmlns="http://schemas.openxmlformats.org/package/2006/relationships"><Relationship Id="rId8" Type="http://schemas.openxmlformats.org/officeDocument/2006/relationships/image" Target="../media/image162.png"/><Relationship Id="rId13" Type="http://schemas.openxmlformats.org/officeDocument/2006/relationships/image" Target="../media/image167.png"/><Relationship Id="rId3" Type="http://schemas.openxmlformats.org/officeDocument/2006/relationships/image" Target="../media/image157.png"/><Relationship Id="rId7" Type="http://schemas.openxmlformats.org/officeDocument/2006/relationships/image" Target="../media/image161.png"/><Relationship Id="rId12" Type="http://schemas.openxmlformats.org/officeDocument/2006/relationships/image" Target="../media/image166.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160.png"/><Relationship Id="rId11" Type="http://schemas.openxmlformats.org/officeDocument/2006/relationships/image" Target="../media/image165.png"/><Relationship Id="rId5" Type="http://schemas.openxmlformats.org/officeDocument/2006/relationships/image" Target="../media/image159.png"/><Relationship Id="rId15" Type="http://schemas.openxmlformats.org/officeDocument/2006/relationships/image" Target="../media/image168.png"/><Relationship Id="rId10" Type="http://schemas.openxmlformats.org/officeDocument/2006/relationships/image" Target="../media/image164.png"/><Relationship Id="rId4" Type="http://schemas.openxmlformats.org/officeDocument/2006/relationships/image" Target="../media/image158.png"/><Relationship Id="rId9" Type="http://schemas.openxmlformats.org/officeDocument/2006/relationships/image" Target="../media/image163.png"/><Relationship Id="rId14" Type="http://schemas.openxmlformats.org/officeDocument/2006/relationships/image" Target="../media/image47.png"/></Relationships>
</file>

<file path=ppt/slides/_rels/slide17.xml.rels><?xml version="1.0" encoding="UTF-8" standalone="yes"?>
<Relationships xmlns="http://schemas.openxmlformats.org/package/2006/relationships"><Relationship Id="rId8" Type="http://schemas.openxmlformats.org/officeDocument/2006/relationships/image" Target="../media/image174.png"/><Relationship Id="rId13" Type="http://schemas.openxmlformats.org/officeDocument/2006/relationships/image" Target="../media/image179.png"/><Relationship Id="rId18" Type="http://schemas.openxmlformats.org/officeDocument/2006/relationships/image" Target="../media/image64.png"/><Relationship Id="rId3" Type="http://schemas.openxmlformats.org/officeDocument/2006/relationships/image" Target="../media/image169.png"/><Relationship Id="rId7" Type="http://schemas.openxmlformats.org/officeDocument/2006/relationships/image" Target="../media/image173.png"/><Relationship Id="rId12" Type="http://schemas.openxmlformats.org/officeDocument/2006/relationships/image" Target="../media/image178.png"/><Relationship Id="rId17" Type="http://schemas.openxmlformats.org/officeDocument/2006/relationships/image" Target="../media/image183.png"/><Relationship Id="rId2" Type="http://schemas.openxmlformats.org/officeDocument/2006/relationships/notesSlide" Target="../notesSlides/notesSlide17.xml"/><Relationship Id="rId16" Type="http://schemas.openxmlformats.org/officeDocument/2006/relationships/image" Target="../media/image182.png"/><Relationship Id="rId1" Type="http://schemas.openxmlformats.org/officeDocument/2006/relationships/slideLayout" Target="../slideLayouts/slideLayout1.xml"/><Relationship Id="rId6" Type="http://schemas.openxmlformats.org/officeDocument/2006/relationships/image" Target="../media/image172.png"/><Relationship Id="rId11" Type="http://schemas.openxmlformats.org/officeDocument/2006/relationships/image" Target="../media/image177.png"/><Relationship Id="rId5" Type="http://schemas.openxmlformats.org/officeDocument/2006/relationships/image" Target="../media/image171.png"/><Relationship Id="rId15" Type="http://schemas.openxmlformats.org/officeDocument/2006/relationships/image" Target="../media/image181.png"/><Relationship Id="rId10" Type="http://schemas.openxmlformats.org/officeDocument/2006/relationships/image" Target="../media/image176.png"/><Relationship Id="rId19" Type="http://schemas.openxmlformats.org/officeDocument/2006/relationships/image" Target="../media/image125.png"/><Relationship Id="rId4" Type="http://schemas.openxmlformats.org/officeDocument/2006/relationships/image" Target="../media/image170.png"/><Relationship Id="rId9" Type="http://schemas.openxmlformats.org/officeDocument/2006/relationships/image" Target="../media/image175.png"/><Relationship Id="rId14" Type="http://schemas.openxmlformats.org/officeDocument/2006/relationships/image" Target="../media/image180.png"/></Relationships>
</file>

<file path=ppt/slides/_rels/slide18.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186.png"/><Relationship Id="rId4" Type="http://schemas.openxmlformats.org/officeDocument/2006/relationships/image" Target="../media/image185.png"/></Relationships>
</file>

<file path=ppt/slides/_rels/slide2.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 Id="rId14" Type="http://schemas.openxmlformats.org/officeDocument/2006/relationships/image" Target="../media/image22.png"/></Relationships>
</file>

<file path=ppt/slides/_rels/slide3.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1.png"/><Relationship Id="rId3" Type="http://schemas.openxmlformats.org/officeDocument/2006/relationships/image" Target="../media/image23.png"/><Relationship Id="rId7" Type="http://schemas.openxmlformats.org/officeDocument/2006/relationships/image" Target="../media/image25.png"/><Relationship Id="rId12" Type="http://schemas.openxmlformats.org/officeDocument/2006/relationships/image" Target="../media/image30.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24.png"/><Relationship Id="rId11" Type="http://schemas.openxmlformats.org/officeDocument/2006/relationships/image" Target="../media/image29.png"/><Relationship Id="rId5" Type="http://schemas.openxmlformats.org/officeDocument/2006/relationships/image" Target="../media/image12.png"/><Relationship Id="rId15" Type="http://schemas.openxmlformats.org/officeDocument/2006/relationships/image" Target="../media/image33.png"/><Relationship Id="rId10" Type="http://schemas.openxmlformats.org/officeDocument/2006/relationships/image" Target="../media/image28.png"/><Relationship Id="rId4" Type="http://schemas.openxmlformats.org/officeDocument/2006/relationships/image" Target="../media/image11.png"/><Relationship Id="rId9" Type="http://schemas.openxmlformats.org/officeDocument/2006/relationships/image" Target="../media/image27.png"/><Relationship Id="rId14" Type="http://schemas.openxmlformats.org/officeDocument/2006/relationships/image" Target="../media/image32.png"/></Relationships>
</file>

<file path=ppt/slides/_rels/slide4.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image" Target="../media/image44.png"/><Relationship Id="rId3" Type="http://schemas.openxmlformats.org/officeDocument/2006/relationships/image" Target="../media/image34.png"/><Relationship Id="rId7" Type="http://schemas.openxmlformats.org/officeDocument/2006/relationships/image" Target="../media/image38.png"/><Relationship Id="rId12" Type="http://schemas.openxmlformats.org/officeDocument/2006/relationships/image" Target="../media/image43.png"/><Relationship Id="rId17" Type="http://schemas.openxmlformats.org/officeDocument/2006/relationships/image" Target="../media/image48.png"/><Relationship Id="rId2" Type="http://schemas.openxmlformats.org/officeDocument/2006/relationships/notesSlide" Target="../notesSlides/notesSlide4.xml"/><Relationship Id="rId16" Type="http://schemas.openxmlformats.org/officeDocument/2006/relationships/image" Target="../media/image47.png"/><Relationship Id="rId1" Type="http://schemas.openxmlformats.org/officeDocument/2006/relationships/slideLayout" Target="../slideLayouts/slideLayout1.xml"/><Relationship Id="rId6" Type="http://schemas.openxmlformats.org/officeDocument/2006/relationships/image" Target="../media/image37.png"/><Relationship Id="rId11" Type="http://schemas.openxmlformats.org/officeDocument/2006/relationships/image" Target="../media/image42.png"/><Relationship Id="rId5" Type="http://schemas.openxmlformats.org/officeDocument/2006/relationships/image" Target="../media/image36.png"/><Relationship Id="rId15" Type="http://schemas.openxmlformats.org/officeDocument/2006/relationships/image" Target="../media/image46.png"/><Relationship Id="rId10" Type="http://schemas.openxmlformats.org/officeDocument/2006/relationships/image" Target="../media/image41.png"/><Relationship Id="rId4" Type="http://schemas.openxmlformats.org/officeDocument/2006/relationships/image" Target="../media/image35.png"/><Relationship Id="rId9" Type="http://schemas.openxmlformats.org/officeDocument/2006/relationships/image" Target="../media/image40.png"/><Relationship Id="rId14" Type="http://schemas.openxmlformats.org/officeDocument/2006/relationships/image" Target="../media/image45.png"/></Relationships>
</file>

<file path=ppt/slides/_rels/slide5.xml.rels><?xml version="1.0" encoding="UTF-8" standalone="yes"?>
<Relationships xmlns="http://schemas.openxmlformats.org/package/2006/relationships"><Relationship Id="rId8" Type="http://schemas.openxmlformats.org/officeDocument/2006/relationships/image" Target="../media/image54.png"/><Relationship Id="rId13" Type="http://schemas.openxmlformats.org/officeDocument/2006/relationships/image" Target="../media/image59.png"/><Relationship Id="rId18" Type="http://schemas.openxmlformats.org/officeDocument/2006/relationships/image" Target="../media/image64.png"/><Relationship Id="rId3" Type="http://schemas.openxmlformats.org/officeDocument/2006/relationships/image" Target="../media/image49.png"/><Relationship Id="rId7" Type="http://schemas.openxmlformats.org/officeDocument/2006/relationships/image" Target="../media/image53.png"/><Relationship Id="rId12" Type="http://schemas.openxmlformats.org/officeDocument/2006/relationships/image" Target="../media/image58.png"/><Relationship Id="rId17" Type="http://schemas.openxmlformats.org/officeDocument/2006/relationships/image" Target="../media/image63.png"/><Relationship Id="rId2" Type="http://schemas.openxmlformats.org/officeDocument/2006/relationships/notesSlide" Target="../notesSlides/notesSlide5.xml"/><Relationship Id="rId16" Type="http://schemas.openxmlformats.org/officeDocument/2006/relationships/image" Target="../media/image62.png"/><Relationship Id="rId1" Type="http://schemas.openxmlformats.org/officeDocument/2006/relationships/slideLayout" Target="../slideLayouts/slideLayout1.xml"/><Relationship Id="rId6" Type="http://schemas.openxmlformats.org/officeDocument/2006/relationships/image" Target="../media/image52.png"/><Relationship Id="rId11" Type="http://schemas.openxmlformats.org/officeDocument/2006/relationships/image" Target="../media/image57.png"/><Relationship Id="rId5" Type="http://schemas.openxmlformats.org/officeDocument/2006/relationships/image" Target="../media/image51.png"/><Relationship Id="rId15" Type="http://schemas.openxmlformats.org/officeDocument/2006/relationships/image" Target="../media/image61.png"/><Relationship Id="rId10" Type="http://schemas.openxmlformats.org/officeDocument/2006/relationships/image" Target="../media/image56.png"/><Relationship Id="rId19" Type="http://schemas.openxmlformats.org/officeDocument/2006/relationships/image" Target="../media/image48.png"/><Relationship Id="rId4" Type="http://schemas.openxmlformats.org/officeDocument/2006/relationships/image" Target="../media/image50.png"/><Relationship Id="rId9" Type="http://schemas.openxmlformats.org/officeDocument/2006/relationships/image" Target="../media/image55.png"/><Relationship Id="rId14" Type="http://schemas.openxmlformats.org/officeDocument/2006/relationships/image" Target="../media/image60.png"/></Relationships>
</file>

<file path=ppt/slides/_rels/slide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66.png"/><Relationship Id="rId4" Type="http://schemas.openxmlformats.org/officeDocument/2006/relationships/image" Target="../media/image65.png"/></Relationships>
</file>

<file path=ppt/slides/_rels/slide7.xml.rels><?xml version="1.0" encoding="UTF-8" standalone="yes"?>
<Relationships xmlns="http://schemas.openxmlformats.org/package/2006/relationships"><Relationship Id="rId8" Type="http://schemas.openxmlformats.org/officeDocument/2006/relationships/image" Target="../media/image47.png"/><Relationship Id="rId13" Type="http://schemas.openxmlformats.org/officeDocument/2006/relationships/image" Target="../media/image75.png"/><Relationship Id="rId18" Type="http://schemas.openxmlformats.org/officeDocument/2006/relationships/image" Target="../media/image80.png"/><Relationship Id="rId3" Type="http://schemas.openxmlformats.org/officeDocument/2006/relationships/image" Target="../media/image67.png"/><Relationship Id="rId7" Type="http://schemas.openxmlformats.org/officeDocument/2006/relationships/image" Target="../media/image33.png"/><Relationship Id="rId12" Type="http://schemas.openxmlformats.org/officeDocument/2006/relationships/image" Target="../media/image74.png"/><Relationship Id="rId17" Type="http://schemas.openxmlformats.org/officeDocument/2006/relationships/image" Target="../media/image79.png"/><Relationship Id="rId2" Type="http://schemas.openxmlformats.org/officeDocument/2006/relationships/notesSlide" Target="../notesSlides/notesSlide7.xml"/><Relationship Id="rId16" Type="http://schemas.openxmlformats.org/officeDocument/2006/relationships/image" Target="../media/image78.png"/><Relationship Id="rId20" Type="http://schemas.openxmlformats.org/officeDocument/2006/relationships/image" Target="../media/image82.png"/><Relationship Id="rId1" Type="http://schemas.openxmlformats.org/officeDocument/2006/relationships/slideLayout" Target="../slideLayouts/slideLayout1.xml"/><Relationship Id="rId6" Type="http://schemas.openxmlformats.org/officeDocument/2006/relationships/image" Target="../media/image70.png"/><Relationship Id="rId11" Type="http://schemas.openxmlformats.org/officeDocument/2006/relationships/image" Target="../media/image73.png"/><Relationship Id="rId5" Type="http://schemas.openxmlformats.org/officeDocument/2006/relationships/image" Target="../media/image69.png"/><Relationship Id="rId15" Type="http://schemas.openxmlformats.org/officeDocument/2006/relationships/image" Target="../media/image77.png"/><Relationship Id="rId10" Type="http://schemas.openxmlformats.org/officeDocument/2006/relationships/image" Target="../media/image72.png"/><Relationship Id="rId19" Type="http://schemas.openxmlformats.org/officeDocument/2006/relationships/image" Target="../media/image81.png"/><Relationship Id="rId4" Type="http://schemas.openxmlformats.org/officeDocument/2006/relationships/image" Target="../media/image68.png"/><Relationship Id="rId9" Type="http://schemas.openxmlformats.org/officeDocument/2006/relationships/image" Target="../media/image71.png"/><Relationship Id="rId14" Type="http://schemas.openxmlformats.org/officeDocument/2006/relationships/image" Target="../media/image76.png"/></Relationships>
</file>

<file path=ppt/slides/_rels/slide8.xml.rels><?xml version="1.0" encoding="UTF-8" standalone="yes"?>
<Relationships xmlns="http://schemas.openxmlformats.org/package/2006/relationships"><Relationship Id="rId8" Type="http://schemas.openxmlformats.org/officeDocument/2006/relationships/image" Target="../media/image88.png"/><Relationship Id="rId13" Type="http://schemas.openxmlformats.org/officeDocument/2006/relationships/image" Target="../media/image93.png"/><Relationship Id="rId3" Type="http://schemas.openxmlformats.org/officeDocument/2006/relationships/image" Target="../media/image83.png"/><Relationship Id="rId7" Type="http://schemas.openxmlformats.org/officeDocument/2006/relationships/image" Target="../media/image87.png"/><Relationship Id="rId12" Type="http://schemas.openxmlformats.org/officeDocument/2006/relationships/image" Target="../media/image92.png"/><Relationship Id="rId17" Type="http://schemas.openxmlformats.org/officeDocument/2006/relationships/image" Target="../media/image96.png"/><Relationship Id="rId2" Type="http://schemas.openxmlformats.org/officeDocument/2006/relationships/notesSlide" Target="../notesSlides/notesSlide8.xml"/><Relationship Id="rId16" Type="http://schemas.openxmlformats.org/officeDocument/2006/relationships/image" Target="../media/image64.png"/><Relationship Id="rId1" Type="http://schemas.openxmlformats.org/officeDocument/2006/relationships/slideLayout" Target="../slideLayouts/slideLayout1.xml"/><Relationship Id="rId6" Type="http://schemas.openxmlformats.org/officeDocument/2006/relationships/image" Target="../media/image86.png"/><Relationship Id="rId11" Type="http://schemas.openxmlformats.org/officeDocument/2006/relationships/image" Target="../media/image91.png"/><Relationship Id="rId5" Type="http://schemas.openxmlformats.org/officeDocument/2006/relationships/image" Target="../media/image85.png"/><Relationship Id="rId15" Type="http://schemas.openxmlformats.org/officeDocument/2006/relationships/image" Target="../media/image95.png"/><Relationship Id="rId10" Type="http://schemas.openxmlformats.org/officeDocument/2006/relationships/image" Target="../media/image90.png"/><Relationship Id="rId4" Type="http://schemas.openxmlformats.org/officeDocument/2006/relationships/image" Target="../media/image84.png"/><Relationship Id="rId9" Type="http://schemas.openxmlformats.org/officeDocument/2006/relationships/image" Target="../media/image89.png"/><Relationship Id="rId14" Type="http://schemas.openxmlformats.org/officeDocument/2006/relationships/image" Target="../media/image94.png"/></Relationships>
</file>

<file path=ppt/slides/_rels/slide9.xml.rels><?xml version="1.0" encoding="UTF-8" standalone="yes"?>
<Relationships xmlns="http://schemas.openxmlformats.org/package/2006/relationships"><Relationship Id="rId8" Type="http://schemas.openxmlformats.org/officeDocument/2006/relationships/image" Target="../media/image102.png"/><Relationship Id="rId13" Type="http://schemas.openxmlformats.org/officeDocument/2006/relationships/image" Target="../media/image107.png"/><Relationship Id="rId18" Type="http://schemas.openxmlformats.org/officeDocument/2006/relationships/image" Target="../media/image112.png"/><Relationship Id="rId3" Type="http://schemas.openxmlformats.org/officeDocument/2006/relationships/image" Target="../media/image97.png"/><Relationship Id="rId21" Type="http://schemas.openxmlformats.org/officeDocument/2006/relationships/image" Target="../media/image115.png"/><Relationship Id="rId7" Type="http://schemas.openxmlformats.org/officeDocument/2006/relationships/image" Target="../media/image101.png"/><Relationship Id="rId12" Type="http://schemas.openxmlformats.org/officeDocument/2006/relationships/image" Target="../media/image106.png"/><Relationship Id="rId17" Type="http://schemas.openxmlformats.org/officeDocument/2006/relationships/image" Target="../media/image111.png"/><Relationship Id="rId2" Type="http://schemas.openxmlformats.org/officeDocument/2006/relationships/notesSlide" Target="../notesSlides/notesSlide9.xml"/><Relationship Id="rId16" Type="http://schemas.openxmlformats.org/officeDocument/2006/relationships/image" Target="../media/image110.png"/><Relationship Id="rId20" Type="http://schemas.openxmlformats.org/officeDocument/2006/relationships/image" Target="../media/image114.png"/><Relationship Id="rId1" Type="http://schemas.openxmlformats.org/officeDocument/2006/relationships/slideLayout" Target="../slideLayouts/slideLayout1.xml"/><Relationship Id="rId6" Type="http://schemas.openxmlformats.org/officeDocument/2006/relationships/image" Target="../media/image100.png"/><Relationship Id="rId11" Type="http://schemas.openxmlformats.org/officeDocument/2006/relationships/image" Target="../media/image105.png"/><Relationship Id="rId5" Type="http://schemas.openxmlformats.org/officeDocument/2006/relationships/image" Target="../media/image99.png"/><Relationship Id="rId15" Type="http://schemas.openxmlformats.org/officeDocument/2006/relationships/image" Target="../media/image109.png"/><Relationship Id="rId23" Type="http://schemas.openxmlformats.org/officeDocument/2006/relationships/image" Target="../media/image116.png"/><Relationship Id="rId10" Type="http://schemas.openxmlformats.org/officeDocument/2006/relationships/image" Target="../media/image104.png"/><Relationship Id="rId19" Type="http://schemas.openxmlformats.org/officeDocument/2006/relationships/image" Target="../media/image113.png"/><Relationship Id="rId4" Type="http://schemas.openxmlformats.org/officeDocument/2006/relationships/image" Target="../media/image98.png"/><Relationship Id="rId9" Type="http://schemas.openxmlformats.org/officeDocument/2006/relationships/image" Target="../media/image103.png"/><Relationship Id="rId14" Type="http://schemas.openxmlformats.org/officeDocument/2006/relationships/image" Target="../media/image108.png"/><Relationship Id="rId22" Type="http://schemas.openxmlformats.org/officeDocument/2006/relationships/image" Target="../media/image47.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9752990" cy="7315200"/>
          </a:xfrm>
          <a:prstGeom prst="rect">
            <a:avLst/>
          </a:prstGeom>
          <a:solidFill>
            <a:srgbClr val="F3F4F6"/>
          </a:solidFill>
          <a:ln w="12700">
            <a:solidFill>
              <a:srgbClr val="FFFFFF">
                <a:alpha val="0"/>
              </a:srgbClr>
            </a:solidFill>
            <a:prstDash val="solid"/>
          </a:ln>
        </p:spPr>
        <p:txBody>
          <a:bodyPr/>
          <a:lstStyle/>
          <a:p>
            <a:endParaRPr lang="en-US"/>
          </a:p>
        </p:txBody>
      </p:sp>
      <p:pic>
        <p:nvPicPr>
          <p:cNvPr id="3" name="Image 0" descr="preencoded.png"/>
          <p:cNvPicPr>
            <a:picLocks noChangeAspect="1"/>
          </p:cNvPicPr>
          <p:nvPr/>
        </p:nvPicPr>
        <p:blipFill>
          <a:blip r:embed="rId3"/>
          <a:srcRect t="-3" b="-3"/>
          <a:stretch/>
        </p:blipFill>
        <p:spPr>
          <a:xfrm>
            <a:off x="0" y="0"/>
            <a:ext cx="9752990" cy="7315200"/>
          </a:xfrm>
          <a:prstGeom prst="rect">
            <a:avLst/>
          </a:prstGeom>
        </p:spPr>
      </p:pic>
      <p:sp>
        <p:nvSpPr>
          <p:cNvPr id="4" name="Shape 1"/>
          <p:cNvSpPr/>
          <p:nvPr/>
        </p:nvSpPr>
        <p:spPr>
          <a:xfrm>
            <a:off x="-761695" y="-761695"/>
            <a:ext cx="3657600" cy="3657600"/>
          </a:xfrm>
          <a:prstGeom prst="ellipse">
            <a:avLst/>
          </a:prstGeom>
          <a:solidFill>
            <a:srgbClr val="0056B3">
              <a:alpha val="5000"/>
            </a:srgbClr>
          </a:solidFill>
          <a:ln w="12700">
            <a:solidFill>
              <a:srgbClr val="FFFFFF">
                <a:alpha val="0"/>
              </a:srgbClr>
            </a:solidFill>
            <a:prstDash val="solid"/>
          </a:ln>
        </p:spPr>
        <p:txBody>
          <a:bodyPr/>
          <a:lstStyle/>
          <a:p>
            <a:endParaRPr lang="en-US"/>
          </a:p>
        </p:txBody>
      </p:sp>
      <p:pic>
        <p:nvPicPr>
          <p:cNvPr id="5" name="Image 1" descr="preencoded.png"/>
          <p:cNvPicPr>
            <a:picLocks noChangeAspect="1"/>
          </p:cNvPicPr>
          <p:nvPr/>
        </p:nvPicPr>
        <p:blipFill>
          <a:blip r:embed="rId4"/>
          <a:srcRect t="-7" b="-7"/>
          <a:stretch/>
        </p:blipFill>
        <p:spPr>
          <a:xfrm>
            <a:off x="0" y="7200900"/>
            <a:ext cx="3250692" cy="114300"/>
          </a:xfrm>
          <a:prstGeom prst="rect">
            <a:avLst/>
          </a:prstGeom>
        </p:spPr>
      </p:pic>
      <p:pic>
        <p:nvPicPr>
          <p:cNvPr id="6" name="Image 2" descr="preencoded.png"/>
          <p:cNvPicPr>
            <a:picLocks noChangeAspect="1"/>
          </p:cNvPicPr>
          <p:nvPr/>
        </p:nvPicPr>
        <p:blipFill>
          <a:blip r:embed="rId5"/>
          <a:srcRect t="-7" b="-7"/>
          <a:stretch/>
        </p:blipFill>
        <p:spPr>
          <a:xfrm>
            <a:off x="3250692" y="7200900"/>
            <a:ext cx="3250692" cy="114300"/>
          </a:xfrm>
          <a:prstGeom prst="rect">
            <a:avLst/>
          </a:prstGeom>
        </p:spPr>
      </p:pic>
      <p:pic>
        <p:nvPicPr>
          <p:cNvPr id="7" name="Image 3" descr="preencoded.png"/>
          <p:cNvPicPr>
            <a:picLocks noChangeAspect="1"/>
          </p:cNvPicPr>
          <p:nvPr/>
        </p:nvPicPr>
        <p:blipFill>
          <a:blip r:embed="rId6"/>
          <a:srcRect t="-7" b="-7"/>
          <a:stretch/>
        </p:blipFill>
        <p:spPr>
          <a:xfrm>
            <a:off x="6502298" y="7200900"/>
            <a:ext cx="3250692" cy="114300"/>
          </a:xfrm>
          <a:prstGeom prst="rect">
            <a:avLst/>
          </a:prstGeom>
        </p:spPr>
      </p:pic>
      <p:sp>
        <p:nvSpPr>
          <p:cNvPr id="8" name="Text 2"/>
          <p:cNvSpPr txBox="1"/>
          <p:nvPr/>
        </p:nvSpPr>
        <p:spPr>
          <a:xfrm>
            <a:off x="3239719" y="1000354"/>
            <a:ext cx="3277210" cy="228600"/>
          </a:xfrm>
          <a:prstGeom prst="rect">
            <a:avLst/>
          </a:prstGeom>
          <a:noFill/>
          <a:ln/>
        </p:spPr>
        <p:txBody>
          <a:bodyPr wrap="square" lIns="0" tIns="0" rIns="0" bIns="0" rtlCol="0" anchor="ctr"/>
          <a:lstStyle/>
          <a:p>
            <a:pPr marL="0" indent="0" algn="ctr">
              <a:buNone/>
            </a:pPr>
            <a:r>
              <a:rPr lang="en-US" sz="1100" kern="0" spc="60" dirty="0">
                <a:solidFill>
                  <a:srgbClr val="4B5563"/>
                </a:solidFill>
                <a:latin typeface="Montserrat" pitchFamily="34" charset="0"/>
                <a:ea typeface="Montserrat" pitchFamily="34" charset="-122"/>
                <a:cs typeface="Montserrat" pitchFamily="34" charset="-120"/>
              </a:rPr>
              <a:t>Đại học Quốc gia TP. Hồ Chí Minh</a:t>
            </a:r>
            <a:endParaRPr lang="en-US" sz="1100" dirty="0"/>
          </a:p>
        </p:txBody>
      </p:sp>
      <p:sp>
        <p:nvSpPr>
          <p:cNvPr id="9" name="Text 3"/>
          <p:cNvSpPr txBox="1"/>
          <p:nvPr/>
        </p:nvSpPr>
        <p:spPr>
          <a:xfrm>
            <a:off x="2166214" y="1266444"/>
            <a:ext cx="5429707" cy="305410"/>
          </a:xfrm>
          <a:prstGeom prst="rect">
            <a:avLst/>
          </a:prstGeom>
          <a:noFill/>
          <a:ln/>
        </p:spPr>
        <p:txBody>
          <a:bodyPr wrap="square" lIns="0" tIns="0" rIns="0" bIns="0" rtlCol="0" anchor="ctr"/>
          <a:lstStyle/>
          <a:p>
            <a:pPr marL="0" indent="0" algn="ctr">
              <a:buNone/>
            </a:pPr>
            <a:r>
              <a:rPr lang="en-US" sz="1700" b="1" kern="0" spc="45" dirty="0">
                <a:solidFill>
                  <a:srgbClr val="0056B3"/>
                </a:solidFill>
                <a:latin typeface="Montserrat" pitchFamily="34" charset="0"/>
                <a:ea typeface="Montserrat" pitchFamily="34" charset="-122"/>
                <a:cs typeface="Montserrat" pitchFamily="34" charset="-120"/>
              </a:rPr>
              <a:t>Trường Đại học Công nghệ Thông tin</a:t>
            </a:r>
            <a:endParaRPr lang="en-US" sz="1700" dirty="0"/>
          </a:p>
        </p:txBody>
      </p:sp>
      <p:pic>
        <p:nvPicPr>
          <p:cNvPr id="10" name="Image 4" descr="preencoded.png"/>
          <p:cNvPicPr>
            <a:picLocks noChangeAspect="1"/>
          </p:cNvPicPr>
          <p:nvPr/>
        </p:nvPicPr>
        <p:blipFill>
          <a:blip r:embed="rId7"/>
          <a:srcRect t="-400" b="-400"/>
          <a:stretch/>
        </p:blipFill>
        <p:spPr>
          <a:xfrm>
            <a:off x="4419295" y="1723644"/>
            <a:ext cx="914400" cy="38405"/>
          </a:xfrm>
          <a:prstGeom prst="rect">
            <a:avLst/>
          </a:prstGeom>
        </p:spPr>
      </p:pic>
      <p:sp>
        <p:nvSpPr>
          <p:cNvPr id="11" name="Text 4"/>
          <p:cNvSpPr txBox="1"/>
          <p:nvPr/>
        </p:nvSpPr>
        <p:spPr>
          <a:xfrm>
            <a:off x="2960827" y="1914754"/>
            <a:ext cx="3834994" cy="267005"/>
          </a:xfrm>
          <a:prstGeom prst="rect">
            <a:avLst/>
          </a:prstGeom>
          <a:noFill/>
          <a:ln/>
        </p:spPr>
        <p:txBody>
          <a:bodyPr wrap="square" lIns="0" tIns="0" rIns="0" bIns="0" rtlCol="0" anchor="ctr"/>
          <a:lstStyle/>
          <a:p>
            <a:pPr marL="0" indent="0" algn="ctr">
              <a:buNone/>
            </a:pPr>
            <a:r>
              <a:rPr lang="en-US" sz="1300" b="1" dirty="0">
                <a:solidFill>
                  <a:srgbClr val="1F2937"/>
                </a:solidFill>
                <a:latin typeface="Roboto" pitchFamily="34" charset="0"/>
                <a:ea typeface="Roboto" pitchFamily="34" charset="-122"/>
                <a:cs typeface="Roboto" pitchFamily="34" charset="-120"/>
              </a:rPr>
              <a:t>KHOA KHOA HỌC VÀ KỸ THUẬT THÔNG TIN</a:t>
            </a:r>
            <a:endParaRPr lang="en-US" sz="1300" dirty="0"/>
          </a:p>
        </p:txBody>
      </p:sp>
      <p:sp>
        <p:nvSpPr>
          <p:cNvPr id="13" name="Text 5"/>
          <p:cNvSpPr txBox="1"/>
          <p:nvPr/>
        </p:nvSpPr>
        <p:spPr>
          <a:xfrm>
            <a:off x="579730" y="2695651"/>
            <a:ext cx="8600846" cy="1143000"/>
          </a:xfrm>
          <a:prstGeom prst="rect">
            <a:avLst/>
          </a:prstGeom>
          <a:noFill/>
          <a:ln/>
        </p:spPr>
        <p:txBody>
          <a:bodyPr wrap="square" lIns="0" tIns="0" rIns="0" bIns="0" rtlCol="0" anchor="t"/>
          <a:lstStyle/>
          <a:p>
            <a:pPr marL="0" indent="0" algn="ctr">
              <a:buNone/>
            </a:pPr>
            <a:r>
              <a:rPr lang="en-US" sz="3500" b="1" dirty="0">
                <a:solidFill>
                  <a:srgbClr val="111827"/>
                </a:solidFill>
                <a:latin typeface="Montserrat" pitchFamily="34" charset="0"/>
                <a:ea typeface="Montserrat" pitchFamily="34" charset="-122"/>
                <a:cs typeface="Montserrat" pitchFamily="34" charset="-120"/>
              </a:rPr>
              <a:t> XÂY DỰNG CHATBOT THÔNG MINH</a:t>
            </a:r>
            <a:endParaRPr lang="en-US" sz="3500" dirty="0"/>
          </a:p>
          <a:p>
            <a:pPr marL="0" indent="0" algn="ctr">
              <a:buNone/>
            </a:pPr>
            <a:r>
              <a:rPr lang="en-US" sz="3500" b="1" dirty="0">
                <a:solidFill>
                  <a:srgbClr val="0056B3"/>
                </a:solidFill>
                <a:latin typeface="Montserrat" pitchFamily="34" charset="0"/>
                <a:ea typeface="Montserrat" pitchFamily="34" charset="-122"/>
                <a:cs typeface="Montserrat" pitchFamily="34" charset="-120"/>
              </a:rPr>
              <a:t>CHO TỔNG ĐÀI KHẨN CẤP 112</a:t>
            </a:r>
            <a:endParaRPr lang="en-US" sz="3500" dirty="0"/>
          </a:p>
        </p:txBody>
      </p:sp>
      <p:sp>
        <p:nvSpPr>
          <p:cNvPr id="14" name="Text 6"/>
          <p:cNvSpPr txBox="1"/>
          <p:nvPr/>
        </p:nvSpPr>
        <p:spPr>
          <a:xfrm>
            <a:off x="594360" y="3990442"/>
            <a:ext cx="8572500" cy="267005"/>
          </a:xfrm>
          <a:prstGeom prst="rect">
            <a:avLst/>
          </a:prstGeom>
          <a:noFill/>
          <a:ln/>
        </p:spPr>
        <p:txBody>
          <a:bodyPr wrap="square" lIns="0" tIns="0" rIns="0" bIns="0" rtlCol="0" anchor="ctr"/>
          <a:lstStyle/>
          <a:p>
            <a:pPr marL="0" indent="0" algn="ctr">
              <a:buNone/>
            </a:pPr>
            <a:r>
              <a:rPr lang="en-US" sz="1400" i="1" dirty="0">
                <a:solidFill>
                  <a:srgbClr val="6B7280"/>
                </a:solidFill>
                <a:latin typeface="Roboto" pitchFamily="34" charset="0"/>
                <a:ea typeface="Roboto" pitchFamily="34" charset="-122"/>
                <a:cs typeface="Roboto" pitchFamily="34" charset="-120"/>
              </a:rPr>
              <a:t>Building a smart chatbot for the national emergency hotline 112 in Vietnam</a:t>
            </a:r>
            <a:endParaRPr lang="en-US" sz="1400" dirty="0"/>
          </a:p>
        </p:txBody>
      </p:sp>
      <p:sp>
        <p:nvSpPr>
          <p:cNvPr id="15" name="Shape 7"/>
          <p:cNvSpPr/>
          <p:nvPr/>
        </p:nvSpPr>
        <p:spPr>
          <a:xfrm>
            <a:off x="2819095" y="4867351"/>
            <a:ext cx="609905" cy="609905"/>
          </a:xfrm>
          <a:prstGeom prst="ellipse">
            <a:avLst/>
          </a:prstGeom>
          <a:solidFill>
            <a:srgbClr val="FEF2F2"/>
          </a:solidFill>
          <a:ln w="12700">
            <a:solidFill>
              <a:srgbClr val="FEE2E2"/>
            </a:solidFill>
            <a:prstDash val="solid"/>
          </a:ln>
        </p:spPr>
        <p:txBody>
          <a:bodyPr/>
          <a:lstStyle/>
          <a:p>
            <a:endParaRPr lang="en-US"/>
          </a:p>
        </p:txBody>
      </p:sp>
      <p:pic>
        <p:nvPicPr>
          <p:cNvPr id="16" name="Image 6" descr="preencoded.png"/>
          <p:cNvPicPr>
            <a:picLocks noChangeAspect="1"/>
          </p:cNvPicPr>
          <p:nvPr/>
        </p:nvPicPr>
        <p:blipFill>
          <a:blip r:embed="rId8"/>
          <a:srcRect t="-80" b="-80"/>
          <a:stretch/>
        </p:blipFill>
        <p:spPr>
          <a:xfrm>
            <a:off x="2980944" y="5057546"/>
            <a:ext cx="285293" cy="228600"/>
          </a:xfrm>
          <a:prstGeom prst="rect">
            <a:avLst/>
          </a:prstGeom>
        </p:spPr>
      </p:pic>
      <p:pic>
        <p:nvPicPr>
          <p:cNvPr id="17" name="Image 7" descr="preencoded.png"/>
          <p:cNvPicPr>
            <a:picLocks noChangeAspect="1"/>
          </p:cNvPicPr>
          <p:nvPr/>
        </p:nvPicPr>
        <p:blipFill>
          <a:blip r:embed="rId9"/>
          <a:srcRect l="-2083" r="-2083"/>
          <a:stretch/>
        </p:blipFill>
        <p:spPr>
          <a:xfrm>
            <a:off x="3733495" y="5205679"/>
            <a:ext cx="457200" cy="9144"/>
          </a:xfrm>
          <a:prstGeom prst="rect">
            <a:avLst/>
          </a:prstGeom>
        </p:spPr>
      </p:pic>
      <p:pic>
        <p:nvPicPr>
          <p:cNvPr id="18" name="Image 8" descr="preencoded.png"/>
          <p:cNvPicPr>
            <a:picLocks noChangeAspect="1"/>
          </p:cNvPicPr>
          <p:nvPr/>
        </p:nvPicPr>
        <p:blipFill>
          <a:blip r:embed="rId9"/>
          <a:srcRect l="-2083" r="-2083"/>
          <a:stretch/>
        </p:blipFill>
        <p:spPr>
          <a:xfrm>
            <a:off x="5562295" y="5205679"/>
            <a:ext cx="457200" cy="9144"/>
          </a:xfrm>
          <a:prstGeom prst="rect">
            <a:avLst/>
          </a:prstGeom>
        </p:spPr>
      </p:pic>
      <p:sp>
        <p:nvSpPr>
          <p:cNvPr id="19" name="Shape 8"/>
          <p:cNvSpPr/>
          <p:nvPr/>
        </p:nvSpPr>
        <p:spPr>
          <a:xfrm>
            <a:off x="6323990" y="4867351"/>
            <a:ext cx="609905" cy="609905"/>
          </a:xfrm>
          <a:prstGeom prst="ellipse">
            <a:avLst/>
          </a:prstGeom>
          <a:solidFill>
            <a:srgbClr val="ECFDF5"/>
          </a:solidFill>
          <a:ln w="12700">
            <a:solidFill>
              <a:srgbClr val="D1FAE5"/>
            </a:solidFill>
            <a:prstDash val="solid"/>
          </a:ln>
        </p:spPr>
        <p:txBody>
          <a:bodyPr/>
          <a:lstStyle/>
          <a:p>
            <a:endParaRPr lang="en-US"/>
          </a:p>
        </p:txBody>
      </p:sp>
      <p:pic>
        <p:nvPicPr>
          <p:cNvPr id="20" name="Image 9" descr="preencoded.png"/>
          <p:cNvPicPr>
            <a:picLocks noChangeAspect="1"/>
          </p:cNvPicPr>
          <p:nvPr/>
        </p:nvPicPr>
        <p:blipFill>
          <a:blip r:embed="rId10"/>
          <a:srcRect t="-134" b="-134"/>
          <a:stretch/>
        </p:blipFill>
        <p:spPr>
          <a:xfrm>
            <a:off x="6543446" y="5057546"/>
            <a:ext cx="170993" cy="228600"/>
          </a:xfrm>
          <a:prstGeom prst="rect">
            <a:avLst/>
          </a:prstGeom>
        </p:spPr>
      </p:pic>
      <p:sp>
        <p:nvSpPr>
          <p:cNvPr id="21" name="Shape 9"/>
          <p:cNvSpPr/>
          <p:nvPr/>
        </p:nvSpPr>
        <p:spPr>
          <a:xfrm>
            <a:off x="3658514" y="2180844"/>
            <a:ext cx="2438705" cy="285293"/>
          </a:xfrm>
          <a:prstGeom prst="rect">
            <a:avLst/>
          </a:prstGeom>
          <a:noFill/>
          <a:ln/>
        </p:spPr>
        <p:txBody>
          <a:bodyPr/>
          <a:lstStyle/>
          <a:p>
            <a:endParaRPr lang="en-US"/>
          </a:p>
        </p:txBody>
      </p:sp>
      <p:sp>
        <p:nvSpPr>
          <p:cNvPr id="22" name="Text 10"/>
          <p:cNvSpPr/>
          <p:nvPr/>
        </p:nvSpPr>
        <p:spPr>
          <a:xfrm>
            <a:off x="3658514" y="2180844"/>
            <a:ext cx="2438705" cy="286207"/>
          </a:xfrm>
          <a:prstGeom prst="rect">
            <a:avLst/>
          </a:prstGeom>
          <a:solidFill>
            <a:srgbClr val="EFF6FF"/>
          </a:solidFill>
          <a:ln w="12700">
            <a:solidFill>
              <a:srgbClr val="DBEAFE"/>
            </a:solidFill>
          </a:ln>
        </p:spPr>
        <p:txBody>
          <a:bodyPr wrap="square" lIns="0" tIns="0" rIns="0" bIns="0" rtlCol="0" anchor="ctr"/>
          <a:lstStyle/>
          <a:p>
            <a:pPr marL="0" indent="0" algn="ctr">
              <a:buNone/>
            </a:pPr>
            <a:r>
              <a:rPr lang="en-US" sz="1000" b="1" kern="0" spc="105" dirty="0">
                <a:solidFill>
                  <a:srgbClr val="0056B3"/>
                </a:solidFill>
                <a:latin typeface="Roboto" pitchFamily="34" charset="0"/>
                <a:ea typeface="Roboto" pitchFamily="34" charset="-122"/>
                <a:cs typeface="Roboto" pitchFamily="34" charset="-120"/>
              </a:rPr>
              <a:t>BÁO CÁO ĐỒ ÁN TỐT NGHIỆP</a:t>
            </a:r>
            <a:endParaRPr lang="en-US" sz="1000" dirty="0"/>
          </a:p>
        </p:txBody>
      </p:sp>
      <p:pic>
        <p:nvPicPr>
          <p:cNvPr id="23" name="Image 10" descr="preencoded.png"/>
          <p:cNvPicPr>
            <a:picLocks noChangeAspect="1"/>
          </p:cNvPicPr>
          <p:nvPr/>
        </p:nvPicPr>
        <p:blipFill>
          <a:blip r:embed="rId11"/>
          <a:srcRect/>
          <a:stretch/>
        </p:blipFill>
        <p:spPr>
          <a:xfrm>
            <a:off x="4400093" y="4686300"/>
            <a:ext cx="952805" cy="952805"/>
          </a:xfrm>
          <a:prstGeom prst="rect">
            <a:avLst/>
          </a:prstGeom>
        </p:spPr>
      </p:pic>
      <p:pic>
        <p:nvPicPr>
          <p:cNvPr id="24" name="Image 11" descr="preencoded.png"/>
          <p:cNvPicPr>
            <a:picLocks noChangeAspect="1"/>
          </p:cNvPicPr>
          <p:nvPr/>
        </p:nvPicPr>
        <p:blipFill>
          <a:blip r:embed="rId12"/>
          <a:srcRect t="-926" b="-926"/>
          <a:stretch/>
        </p:blipFill>
        <p:spPr>
          <a:xfrm>
            <a:off x="4543654" y="4894783"/>
            <a:ext cx="666598" cy="543154"/>
          </a:xfrm>
          <a:prstGeom prst="rect">
            <a:avLst/>
          </a:prstGeom>
        </p:spPr>
      </p:pic>
      <p:sp>
        <p:nvSpPr>
          <p:cNvPr id="25" name="Shape 11"/>
          <p:cNvSpPr/>
          <p:nvPr/>
        </p:nvSpPr>
        <p:spPr>
          <a:xfrm>
            <a:off x="609905" y="6010351"/>
            <a:ext cx="8534095" cy="9144"/>
          </a:xfrm>
          <a:prstGeom prst="rect">
            <a:avLst/>
          </a:prstGeom>
          <a:solidFill>
            <a:srgbClr val="E5E7EB"/>
          </a:solidFill>
          <a:ln w="12700">
            <a:solidFill>
              <a:srgbClr val="E5E7EB">
                <a:alpha val="0"/>
              </a:srgbClr>
            </a:solidFill>
            <a:prstDash val="solid"/>
          </a:ln>
        </p:spPr>
        <p:txBody>
          <a:bodyPr/>
          <a:lstStyle/>
          <a:p>
            <a:endParaRPr lang="en-US"/>
          </a:p>
        </p:txBody>
      </p:sp>
      <p:sp>
        <p:nvSpPr>
          <p:cNvPr id="26" name="Text 12"/>
          <p:cNvSpPr txBox="1"/>
          <p:nvPr/>
        </p:nvSpPr>
        <p:spPr>
          <a:xfrm>
            <a:off x="609905" y="6323990"/>
            <a:ext cx="3353105" cy="191110"/>
          </a:xfrm>
          <a:prstGeom prst="rect">
            <a:avLst/>
          </a:prstGeom>
          <a:noFill/>
          <a:ln/>
        </p:spPr>
        <p:txBody>
          <a:bodyPr wrap="square" lIns="0" tIns="0" rIns="0" bIns="0" rtlCol="0" anchor="ctr"/>
          <a:lstStyle/>
          <a:p>
            <a:pPr marL="0" indent="0" algn="l">
              <a:buNone/>
            </a:pPr>
            <a:r>
              <a:rPr lang="en-US" sz="1000" b="1" kern="0" spc="52" dirty="0">
                <a:solidFill>
                  <a:srgbClr val="6B7280"/>
                </a:solidFill>
                <a:latin typeface="Roboto" pitchFamily="34" charset="0"/>
                <a:ea typeface="Roboto" pitchFamily="34" charset="-122"/>
                <a:cs typeface="Roboto" pitchFamily="34" charset="-120"/>
              </a:rPr>
              <a:t>Sinh viên thực hiện</a:t>
            </a:r>
            <a:endParaRPr lang="en-US" sz="1000" dirty="0"/>
          </a:p>
        </p:txBody>
      </p:sp>
      <p:sp>
        <p:nvSpPr>
          <p:cNvPr id="27" name="Text 13"/>
          <p:cNvSpPr txBox="1"/>
          <p:nvPr/>
        </p:nvSpPr>
        <p:spPr>
          <a:xfrm>
            <a:off x="609905" y="6590995"/>
            <a:ext cx="3353105" cy="267005"/>
          </a:xfrm>
          <a:prstGeom prst="rect">
            <a:avLst/>
          </a:prstGeom>
          <a:noFill/>
          <a:ln/>
        </p:spPr>
        <p:txBody>
          <a:bodyPr wrap="square" lIns="0" tIns="0" rIns="0" bIns="0" rtlCol="0" anchor="ctr"/>
          <a:lstStyle/>
          <a:p>
            <a:pPr marL="0" indent="0" algn="l">
              <a:buNone/>
            </a:pPr>
            <a:r>
              <a:rPr lang="en-US" sz="1400" b="1" dirty="0">
                <a:solidFill>
                  <a:srgbClr val="1F2937"/>
                </a:solidFill>
                <a:latin typeface="Roboto" pitchFamily="34" charset="0"/>
                <a:ea typeface="Roboto" pitchFamily="34" charset="-122"/>
                <a:cs typeface="Roboto" pitchFamily="34" charset="-120"/>
              </a:rPr>
              <a:t>Đặng Kiến Tường</a:t>
            </a:r>
            <a:endParaRPr lang="en-US" sz="1400" dirty="0"/>
          </a:p>
        </p:txBody>
      </p:sp>
      <p:sp>
        <p:nvSpPr>
          <p:cNvPr id="28" name="Text 14"/>
          <p:cNvSpPr txBox="1"/>
          <p:nvPr/>
        </p:nvSpPr>
        <p:spPr>
          <a:xfrm>
            <a:off x="609905" y="6858000"/>
            <a:ext cx="3353105" cy="238658"/>
          </a:xfrm>
          <a:prstGeom prst="rect">
            <a:avLst/>
          </a:prstGeom>
          <a:noFill/>
          <a:ln/>
        </p:spPr>
        <p:txBody>
          <a:bodyPr wrap="square" lIns="0" tIns="0" rIns="0" bIns="0" rtlCol="0" anchor="ctr"/>
          <a:lstStyle/>
          <a:p>
            <a:pPr marL="0" indent="0" algn="l">
              <a:buNone/>
            </a:pPr>
            <a:r>
              <a:rPr lang="en-US" sz="1100" dirty="0">
                <a:solidFill>
                  <a:srgbClr val="4B5563"/>
                </a:solidFill>
                <a:latin typeface="Roboto" pitchFamily="34" charset="0"/>
                <a:ea typeface="Roboto" pitchFamily="34" charset="-122"/>
                <a:cs typeface="Roboto" pitchFamily="34" charset="-120"/>
              </a:rPr>
              <a:t>MSSV: </a:t>
            </a:r>
            <a:r>
              <a:rPr lang="en-US" sz="1100" dirty="0">
                <a:solidFill>
                  <a:srgbClr val="4B5563"/>
                </a:solidFill>
                <a:latin typeface="ui-monospace" pitchFamily="34" charset="0"/>
                <a:ea typeface="ui-monospace" pitchFamily="34" charset="-122"/>
                <a:cs typeface="ui-monospace" pitchFamily="34" charset="-120"/>
              </a:rPr>
              <a:t>24410256</a:t>
            </a:r>
            <a:endParaRPr lang="en-US" sz="1100" dirty="0"/>
          </a:p>
        </p:txBody>
      </p:sp>
      <p:sp>
        <p:nvSpPr>
          <p:cNvPr id="31" name="Text 16"/>
          <p:cNvSpPr txBox="1"/>
          <p:nvPr/>
        </p:nvSpPr>
        <p:spPr>
          <a:xfrm>
            <a:off x="6452921" y="6486754"/>
            <a:ext cx="2694737" cy="191110"/>
          </a:xfrm>
          <a:prstGeom prst="rect">
            <a:avLst/>
          </a:prstGeom>
          <a:noFill/>
          <a:ln/>
        </p:spPr>
        <p:txBody>
          <a:bodyPr wrap="square" lIns="0" tIns="0" rIns="0" bIns="0" rtlCol="0" anchor="ctr"/>
          <a:lstStyle/>
          <a:p>
            <a:pPr marL="0" indent="0" algn="r">
              <a:buNone/>
            </a:pPr>
            <a:r>
              <a:rPr lang="en-US" sz="1000" b="1" kern="0" spc="52" dirty="0">
                <a:solidFill>
                  <a:srgbClr val="6B7280"/>
                </a:solidFill>
                <a:latin typeface="Roboto" pitchFamily="34" charset="0"/>
                <a:ea typeface="Roboto" pitchFamily="34" charset="-122"/>
                <a:cs typeface="Roboto" pitchFamily="34" charset="-120"/>
              </a:rPr>
              <a:t>Giảng viên hướng dẫn</a:t>
            </a:r>
            <a:endParaRPr lang="en-US" sz="1000" dirty="0"/>
          </a:p>
        </p:txBody>
      </p:sp>
      <p:sp>
        <p:nvSpPr>
          <p:cNvPr id="32" name="Text 17"/>
          <p:cNvSpPr txBox="1"/>
          <p:nvPr/>
        </p:nvSpPr>
        <p:spPr>
          <a:xfrm>
            <a:off x="6064301" y="6752844"/>
            <a:ext cx="3083357" cy="267005"/>
          </a:xfrm>
          <a:prstGeom prst="rect">
            <a:avLst/>
          </a:prstGeom>
          <a:noFill/>
          <a:ln/>
        </p:spPr>
        <p:txBody>
          <a:bodyPr wrap="square" lIns="0" tIns="0" rIns="0" bIns="0" rtlCol="0" anchor="ctr"/>
          <a:lstStyle/>
          <a:p>
            <a:pPr marL="0" indent="0" algn="r">
              <a:buNone/>
            </a:pPr>
            <a:r>
              <a:rPr lang="en-US" sz="1400" b="1" dirty="0">
                <a:solidFill>
                  <a:srgbClr val="1F2937"/>
                </a:solidFill>
                <a:latin typeface="Roboto" pitchFamily="34" charset="0"/>
                <a:ea typeface="Roboto" pitchFamily="34" charset="-122"/>
                <a:cs typeface="Roboto" pitchFamily="34" charset="-120"/>
              </a:rPr>
              <a:t>ThS. Phạm Nguyễn Phúc Toàn</a:t>
            </a:r>
            <a:endParaRPr lang="en-US" sz="14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Shape 0"/>
          <p:cNvSpPr/>
          <p:nvPr/>
        </p:nvSpPr>
        <p:spPr>
          <a:xfrm>
            <a:off x="0" y="0"/>
            <a:ext cx="9752990" cy="7315200"/>
          </a:xfrm>
          <a:prstGeom prst="rect">
            <a:avLst/>
          </a:prstGeom>
          <a:solidFill>
            <a:srgbClr val="F3F4F6"/>
          </a:solidFill>
          <a:ln w="12700">
            <a:solidFill>
              <a:srgbClr val="FFFFFF">
                <a:alpha val="0"/>
              </a:srgbClr>
            </a:solidFill>
            <a:prstDash val="solid"/>
          </a:ln>
        </p:spPr>
        <p:txBody>
          <a:bodyPr/>
          <a:lstStyle/>
          <a:p>
            <a:endParaRPr lang="en-US"/>
          </a:p>
        </p:txBody>
      </p:sp>
      <p:sp>
        <p:nvSpPr>
          <p:cNvPr id="3" name="Shape 1"/>
          <p:cNvSpPr/>
          <p:nvPr/>
        </p:nvSpPr>
        <p:spPr>
          <a:xfrm>
            <a:off x="0" y="0"/>
            <a:ext cx="9752990" cy="7315200"/>
          </a:xfrm>
          <a:prstGeom prst="rect">
            <a:avLst/>
          </a:prstGeom>
          <a:solidFill>
            <a:srgbClr val="FFFFFF"/>
          </a:solidFill>
          <a:ln w="12700">
            <a:solidFill>
              <a:srgbClr val="FFFFFF">
                <a:alpha val="0"/>
              </a:srgbClr>
            </a:solidFill>
            <a:prstDash val="solid"/>
          </a:ln>
        </p:spPr>
        <p:txBody>
          <a:bodyPr/>
          <a:lstStyle/>
          <a:p>
            <a:endParaRPr lang="en-US"/>
          </a:p>
        </p:txBody>
      </p:sp>
      <p:sp>
        <p:nvSpPr>
          <p:cNvPr id="46" name="Shape 36"/>
          <p:cNvSpPr/>
          <p:nvPr/>
        </p:nvSpPr>
        <p:spPr>
          <a:xfrm>
            <a:off x="5066690" y="7619695"/>
            <a:ext cx="4153205" cy="1238098"/>
          </a:xfrm>
          <a:prstGeom prst="roundRect">
            <a:avLst>
              <a:gd name="adj" fmla="val 2272"/>
            </a:avLst>
          </a:prstGeom>
          <a:solidFill>
            <a:srgbClr val="FFFFFF"/>
          </a:solidFill>
          <a:ln/>
        </p:spPr>
        <p:txBody>
          <a:bodyPr/>
          <a:lstStyle/>
          <a:p>
            <a:endParaRPr lang="en-US"/>
          </a:p>
        </p:txBody>
      </p:sp>
      <p:sp>
        <p:nvSpPr>
          <p:cNvPr id="47" name="Shape 37"/>
          <p:cNvSpPr/>
          <p:nvPr/>
        </p:nvSpPr>
        <p:spPr>
          <a:xfrm>
            <a:off x="5066690" y="7619695"/>
            <a:ext cx="38405" cy="1238098"/>
          </a:xfrm>
          <a:prstGeom prst="roundRect">
            <a:avLst>
              <a:gd name="adj" fmla="val 73260"/>
            </a:avLst>
          </a:prstGeom>
          <a:solidFill>
            <a:srgbClr val="000000"/>
          </a:solidFill>
          <a:ln w="12700">
            <a:solidFill>
              <a:srgbClr val="000000">
                <a:alpha val="0"/>
              </a:srgbClr>
            </a:solidFill>
            <a:prstDash val="solid"/>
          </a:ln>
        </p:spPr>
        <p:txBody>
          <a:bodyPr/>
          <a:lstStyle/>
          <a:p>
            <a:endParaRPr lang="en-US"/>
          </a:p>
        </p:txBody>
      </p:sp>
      <p:sp>
        <p:nvSpPr>
          <p:cNvPr id="53" name="Shape 42"/>
          <p:cNvSpPr/>
          <p:nvPr/>
        </p:nvSpPr>
        <p:spPr>
          <a:xfrm>
            <a:off x="5638190" y="8267090"/>
            <a:ext cx="3467405" cy="476402"/>
          </a:xfrm>
          <a:prstGeom prst="rect">
            <a:avLst/>
          </a:prstGeom>
          <a:noFill/>
          <a:ln/>
        </p:spPr>
        <p:txBody>
          <a:bodyPr/>
          <a:lstStyle/>
          <a:p>
            <a:endParaRPr lang="en-US"/>
          </a:p>
        </p:txBody>
      </p:sp>
      <p:sp>
        <p:nvSpPr>
          <p:cNvPr id="54" name="Text 43"/>
          <p:cNvSpPr/>
          <p:nvPr/>
        </p:nvSpPr>
        <p:spPr>
          <a:xfrm>
            <a:off x="5638190" y="8267090"/>
            <a:ext cx="3467405" cy="476402"/>
          </a:xfrm>
          <a:prstGeom prst="rect">
            <a:avLst/>
          </a:prstGeom>
          <a:solidFill>
            <a:srgbClr val="F9FAFB"/>
          </a:solidFill>
          <a:ln w="12700">
            <a:solidFill>
              <a:srgbClr val="F3F4F6"/>
            </a:solidFill>
          </a:ln>
        </p:spPr>
        <p:txBody>
          <a:bodyPr wrap="square" lIns="0" tIns="0" rIns="0" bIns="0" rtlCol="0" anchor="ctr"/>
          <a:lstStyle/>
          <a:p>
            <a:pPr marL="0" indent="0" algn="ctr">
              <a:buNone/>
            </a:pPr>
            <a:r>
              <a:rPr lang="en-US" sz="800" dirty="0">
                <a:solidFill>
                  <a:srgbClr val="6B7280"/>
                </a:solidFill>
                <a:latin typeface="ui-monospace" pitchFamily="34" charset="0"/>
                <a:ea typeface="ui-monospace" pitchFamily="34" charset="-122"/>
                <a:cs typeface="ui-monospace" pitchFamily="34" charset="-120"/>
              </a:rPr>
              <a:t>{ content, embedding[1536], metadata: { type, source, page } }</a:t>
            </a:r>
            <a:endParaRPr lang="en-US" sz="800" dirty="0"/>
          </a:p>
        </p:txBody>
      </p:sp>
      <p:pic>
        <p:nvPicPr>
          <p:cNvPr id="59" name="Image 8" descr="preencoded.png"/>
          <p:cNvPicPr>
            <a:picLocks noChangeAspect="1"/>
          </p:cNvPicPr>
          <p:nvPr/>
        </p:nvPicPr>
        <p:blipFill>
          <a:blip r:embed="rId3"/>
          <a:srcRect t="-19" b="-19"/>
          <a:stretch/>
        </p:blipFill>
        <p:spPr>
          <a:xfrm>
            <a:off x="0" y="0"/>
            <a:ext cx="9752990" cy="952805"/>
          </a:xfrm>
          <a:prstGeom prst="rect">
            <a:avLst/>
          </a:prstGeom>
        </p:spPr>
      </p:pic>
      <p:sp>
        <p:nvSpPr>
          <p:cNvPr id="60" name="Text 48"/>
          <p:cNvSpPr txBox="1"/>
          <p:nvPr/>
        </p:nvSpPr>
        <p:spPr>
          <a:xfrm>
            <a:off x="971093" y="228600"/>
            <a:ext cx="3391510" cy="267005"/>
          </a:xfrm>
          <a:prstGeom prst="rect">
            <a:avLst/>
          </a:prstGeom>
          <a:noFill/>
          <a:ln/>
        </p:spPr>
        <p:txBody>
          <a:bodyPr wrap="square" lIns="0" tIns="0" rIns="0" bIns="0" rtlCol="0" anchor="ctr"/>
          <a:lstStyle/>
          <a:p>
            <a:pPr marL="0" indent="0" algn="l">
              <a:buNone/>
            </a:pPr>
            <a:r>
              <a:rPr lang="en-US" sz="1400" b="1" dirty="0">
                <a:solidFill>
                  <a:srgbClr val="1F2937"/>
                </a:solidFill>
                <a:latin typeface="Montserrat" pitchFamily="34" charset="0"/>
                <a:ea typeface="Montserrat" pitchFamily="34" charset="-122"/>
                <a:cs typeface="Montserrat" pitchFamily="34" charset="-120"/>
              </a:rPr>
              <a:t>Công nghệ &amp; Mô hình dữ liệu</a:t>
            </a:r>
            <a:endParaRPr lang="en-US" sz="1400" dirty="0"/>
          </a:p>
        </p:txBody>
      </p:sp>
      <p:sp>
        <p:nvSpPr>
          <p:cNvPr id="61" name="Text 49"/>
          <p:cNvSpPr txBox="1"/>
          <p:nvPr/>
        </p:nvSpPr>
        <p:spPr>
          <a:xfrm>
            <a:off x="971093" y="495605"/>
            <a:ext cx="3391510" cy="191110"/>
          </a:xfrm>
          <a:prstGeom prst="rect">
            <a:avLst/>
          </a:prstGeom>
          <a:noFill/>
          <a:ln/>
        </p:spPr>
        <p:txBody>
          <a:bodyPr wrap="square" lIns="0" tIns="0" rIns="0" bIns="0" rtlCol="0" anchor="ctr"/>
          <a:lstStyle/>
          <a:p>
            <a:pPr marL="0" indent="0" algn="l">
              <a:buNone/>
            </a:pPr>
            <a:r>
              <a:rPr lang="en-US" sz="1000" dirty="0">
                <a:solidFill>
                  <a:srgbClr val="6B7280"/>
                </a:solidFill>
                <a:latin typeface="Roboto" pitchFamily="34" charset="0"/>
                <a:ea typeface="Roboto" pitchFamily="34" charset="-122"/>
                <a:cs typeface="Roboto" pitchFamily="34" charset="-120"/>
              </a:rPr>
              <a:t>Tech Stack &amp; Database Schema Design</a:t>
            </a:r>
            <a:endParaRPr lang="en-US" sz="1000" dirty="0"/>
          </a:p>
        </p:txBody>
      </p:sp>
      <p:pic>
        <p:nvPicPr>
          <p:cNvPr id="62" name="Image 9" descr="preencoded.png"/>
          <p:cNvPicPr>
            <a:picLocks noChangeAspect="1"/>
          </p:cNvPicPr>
          <p:nvPr/>
        </p:nvPicPr>
        <p:blipFill>
          <a:blip r:embed="rId4"/>
          <a:srcRect l="-769" r="-769"/>
          <a:stretch/>
        </p:blipFill>
        <p:spPr>
          <a:xfrm>
            <a:off x="457200" y="302666"/>
            <a:ext cx="362102" cy="285293"/>
          </a:xfrm>
          <a:prstGeom prst="rect">
            <a:avLst/>
          </a:prstGeom>
        </p:spPr>
      </p:pic>
      <p:sp>
        <p:nvSpPr>
          <p:cNvPr id="63" name="Text 50"/>
          <p:cNvSpPr txBox="1"/>
          <p:nvPr/>
        </p:nvSpPr>
        <p:spPr>
          <a:xfrm>
            <a:off x="8978494" y="152705"/>
            <a:ext cx="476402" cy="381305"/>
          </a:xfrm>
          <a:prstGeom prst="rect">
            <a:avLst/>
          </a:prstGeom>
          <a:noFill/>
          <a:ln/>
        </p:spPr>
        <p:txBody>
          <a:bodyPr wrap="square" lIns="0" tIns="0" rIns="0" bIns="0" rtlCol="0" anchor="ctr"/>
          <a:lstStyle/>
          <a:p>
            <a:pPr marL="0" indent="0" algn="r">
              <a:buNone/>
            </a:pPr>
            <a:r>
              <a:rPr lang="en-US" sz="2600" b="1" dirty="0">
                <a:solidFill>
                  <a:srgbClr val="F3F4F6"/>
                </a:solidFill>
                <a:latin typeface="Roboto" pitchFamily="34" charset="0"/>
                <a:ea typeface="Roboto" pitchFamily="34" charset="-122"/>
                <a:cs typeface="Roboto" pitchFamily="34" charset="-120"/>
              </a:rPr>
              <a:t>11</a:t>
            </a:r>
            <a:endParaRPr lang="en-US" sz="2600" dirty="0"/>
          </a:p>
        </p:txBody>
      </p:sp>
      <p:pic>
        <p:nvPicPr>
          <p:cNvPr id="65" name="Picture 64">
            <a:extLst>
              <a:ext uri="{FF2B5EF4-FFF2-40B4-BE49-F238E27FC236}">
                <a16:creationId xmlns:a16="http://schemas.microsoft.com/office/drawing/2014/main" id="{6E5D7559-3D80-D00A-17FF-555A95F9CCA7}"/>
              </a:ext>
            </a:extLst>
          </p:cNvPr>
          <p:cNvPicPr>
            <a:picLocks noChangeAspect="1"/>
          </p:cNvPicPr>
          <p:nvPr/>
        </p:nvPicPr>
        <p:blipFill>
          <a:blip r:embed="rId5"/>
          <a:srcRect l="58475"/>
          <a:stretch>
            <a:fillRect/>
          </a:stretch>
        </p:blipFill>
        <p:spPr>
          <a:xfrm>
            <a:off x="2618509" y="1219810"/>
            <a:ext cx="4516582" cy="5932715"/>
          </a:xfrm>
          <a:prstGeom prst="rect">
            <a:avLst/>
          </a:prstGeom>
        </p:spPr>
      </p:pic>
      <p:sp>
        <p:nvSpPr>
          <p:cNvPr id="66" name="Text 6">
            <a:extLst>
              <a:ext uri="{FF2B5EF4-FFF2-40B4-BE49-F238E27FC236}">
                <a16:creationId xmlns:a16="http://schemas.microsoft.com/office/drawing/2014/main" id="{F28F07AB-6E1C-9E11-B25D-C95A4B43C05B}"/>
              </a:ext>
            </a:extLst>
          </p:cNvPr>
          <p:cNvSpPr txBox="1"/>
          <p:nvPr/>
        </p:nvSpPr>
        <p:spPr>
          <a:xfrm>
            <a:off x="8913571" y="7015277"/>
            <a:ext cx="467258" cy="152705"/>
          </a:xfrm>
          <a:prstGeom prst="rect">
            <a:avLst/>
          </a:prstGeom>
          <a:noFill/>
          <a:ln/>
        </p:spPr>
        <p:txBody>
          <a:bodyPr wrap="square" lIns="0" tIns="0" rIns="0" bIns="0" rtlCol="0" anchor="ctr"/>
          <a:lstStyle/>
          <a:p>
            <a:pPr marL="0" indent="0" algn="l">
              <a:buNone/>
            </a:pPr>
            <a:r>
              <a:rPr lang="en-US" sz="800" dirty="0">
                <a:solidFill>
                  <a:srgbClr val="6B7280"/>
                </a:solidFill>
                <a:latin typeface="Roboto" pitchFamily="34" charset="0"/>
                <a:ea typeface="Roboto" pitchFamily="34" charset="-122"/>
                <a:cs typeface="Roboto" pitchFamily="34" charset="-120"/>
              </a:rPr>
              <a:t>Trang 10</a:t>
            </a:r>
            <a:endParaRPr lang="en-US" sz="8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1F6FBE-C4D3-FE53-DB02-099EF15079ED}"/>
            </a:ext>
          </a:extLst>
        </p:cNvPr>
        <p:cNvGrpSpPr/>
        <p:nvPr/>
      </p:nvGrpSpPr>
      <p:grpSpPr>
        <a:xfrm>
          <a:off x="0" y="0"/>
          <a:ext cx="0" cy="0"/>
          <a:chOff x="0" y="0"/>
          <a:chExt cx="0" cy="0"/>
        </a:xfrm>
      </p:grpSpPr>
      <p:sp>
        <p:nvSpPr>
          <p:cNvPr id="66" name="Shape 0">
            <a:extLst>
              <a:ext uri="{FF2B5EF4-FFF2-40B4-BE49-F238E27FC236}">
                <a16:creationId xmlns:a16="http://schemas.microsoft.com/office/drawing/2014/main" id="{AA7A2883-1405-44D5-0C0C-D83C25522679}"/>
              </a:ext>
            </a:extLst>
          </p:cNvPr>
          <p:cNvSpPr/>
          <p:nvPr/>
        </p:nvSpPr>
        <p:spPr>
          <a:xfrm>
            <a:off x="-12802" y="20117"/>
            <a:ext cx="9752990" cy="7295083"/>
          </a:xfrm>
          <a:prstGeom prst="rect">
            <a:avLst/>
          </a:prstGeom>
          <a:solidFill>
            <a:srgbClr val="F3F4F6"/>
          </a:solidFill>
          <a:ln w="12700">
            <a:solidFill>
              <a:srgbClr val="FFFFFF">
                <a:alpha val="0"/>
              </a:srgbClr>
            </a:solidFill>
            <a:prstDash val="solid"/>
          </a:ln>
        </p:spPr>
        <p:txBody>
          <a:bodyPr/>
          <a:lstStyle/>
          <a:p>
            <a:endParaRPr lang="en-US"/>
          </a:p>
        </p:txBody>
      </p:sp>
      <p:pic>
        <p:nvPicPr>
          <p:cNvPr id="7" name="Image 1" descr="preencoded.png">
            <a:extLst>
              <a:ext uri="{FF2B5EF4-FFF2-40B4-BE49-F238E27FC236}">
                <a16:creationId xmlns:a16="http://schemas.microsoft.com/office/drawing/2014/main" id="{4D933D72-EA1F-F9C2-705E-198E767FB514}"/>
              </a:ext>
            </a:extLst>
          </p:cNvPr>
          <p:cNvPicPr>
            <a:picLocks noChangeAspect="1"/>
          </p:cNvPicPr>
          <p:nvPr/>
        </p:nvPicPr>
        <p:blipFill>
          <a:blip r:embed="rId3"/>
          <a:srcRect l="-6" r="-6"/>
          <a:stretch/>
        </p:blipFill>
        <p:spPr>
          <a:xfrm>
            <a:off x="457200" y="1828800"/>
            <a:ext cx="4229100" cy="4876800"/>
          </a:xfrm>
          <a:prstGeom prst="rect">
            <a:avLst/>
          </a:prstGeom>
        </p:spPr>
      </p:pic>
      <p:sp>
        <p:nvSpPr>
          <p:cNvPr id="9" name="Text 4">
            <a:extLst>
              <a:ext uri="{FF2B5EF4-FFF2-40B4-BE49-F238E27FC236}">
                <a16:creationId xmlns:a16="http://schemas.microsoft.com/office/drawing/2014/main" id="{877C10FF-8459-F7C7-9894-3F96B3DED728}"/>
              </a:ext>
            </a:extLst>
          </p:cNvPr>
          <p:cNvSpPr txBox="1"/>
          <p:nvPr/>
        </p:nvSpPr>
        <p:spPr>
          <a:xfrm>
            <a:off x="894741" y="1423647"/>
            <a:ext cx="3887114" cy="419710"/>
          </a:xfrm>
          <a:prstGeom prst="rect">
            <a:avLst/>
          </a:prstGeom>
          <a:noFill/>
          <a:ln/>
        </p:spPr>
        <p:txBody>
          <a:bodyPr wrap="square" lIns="0" tIns="0" rIns="0" bIns="0" rtlCol="0" anchor="ctr"/>
          <a:lstStyle/>
          <a:p>
            <a:pPr marL="0" indent="0" algn="l">
              <a:buNone/>
            </a:pPr>
            <a:r>
              <a:rPr lang="en-US" sz="1300" b="1" dirty="0">
                <a:solidFill>
                  <a:srgbClr val="1F2937"/>
                </a:solidFill>
                <a:latin typeface="Montserrat" pitchFamily="34" charset="0"/>
                <a:ea typeface="Montserrat" pitchFamily="34" charset="-122"/>
                <a:cs typeface="Montserrat" pitchFamily="34" charset="-120"/>
              </a:rPr>
              <a:t> MongoDB Data Models </a:t>
            </a:r>
            <a:endParaRPr lang="en-US" sz="1300" dirty="0"/>
          </a:p>
        </p:txBody>
      </p:sp>
      <p:pic>
        <p:nvPicPr>
          <p:cNvPr id="10" name="Image 2" descr="preencoded.png">
            <a:extLst>
              <a:ext uri="{FF2B5EF4-FFF2-40B4-BE49-F238E27FC236}">
                <a16:creationId xmlns:a16="http://schemas.microsoft.com/office/drawing/2014/main" id="{68D12DE0-CFAB-E04E-24E1-46F91177A36D}"/>
              </a:ext>
            </a:extLst>
          </p:cNvPr>
          <p:cNvPicPr>
            <a:picLocks noChangeAspect="1"/>
          </p:cNvPicPr>
          <p:nvPr/>
        </p:nvPicPr>
        <p:blipFill>
          <a:blip r:embed="rId4"/>
          <a:srcRect l="-1031" r="-1031"/>
          <a:stretch/>
        </p:blipFill>
        <p:spPr>
          <a:xfrm>
            <a:off x="552755" y="1540690"/>
            <a:ext cx="152705" cy="170993"/>
          </a:xfrm>
          <a:prstGeom prst="rect">
            <a:avLst/>
          </a:prstGeom>
        </p:spPr>
      </p:pic>
      <p:sp>
        <p:nvSpPr>
          <p:cNvPr id="11" name="Shape 5">
            <a:extLst>
              <a:ext uri="{FF2B5EF4-FFF2-40B4-BE49-F238E27FC236}">
                <a16:creationId xmlns:a16="http://schemas.microsoft.com/office/drawing/2014/main" id="{03523216-439C-EAB8-96E0-2F051279A9D1}"/>
              </a:ext>
            </a:extLst>
          </p:cNvPr>
          <p:cNvSpPr/>
          <p:nvPr/>
        </p:nvSpPr>
        <p:spPr>
          <a:xfrm>
            <a:off x="499955" y="2133295"/>
            <a:ext cx="4153205" cy="1428293"/>
          </a:xfrm>
          <a:prstGeom prst="roundRect">
            <a:avLst>
              <a:gd name="adj" fmla="val 1707"/>
            </a:avLst>
          </a:prstGeom>
          <a:solidFill>
            <a:srgbClr val="FFFFFF"/>
          </a:solidFill>
          <a:ln/>
        </p:spPr>
        <p:txBody>
          <a:bodyPr/>
          <a:lstStyle/>
          <a:p>
            <a:endParaRPr lang="en-US"/>
          </a:p>
        </p:txBody>
      </p:sp>
      <p:sp>
        <p:nvSpPr>
          <p:cNvPr id="8" name="Shape 6">
            <a:extLst>
              <a:ext uri="{FF2B5EF4-FFF2-40B4-BE49-F238E27FC236}">
                <a16:creationId xmlns:a16="http://schemas.microsoft.com/office/drawing/2014/main" id="{50A09D3C-48DA-2884-2578-35CF03AA580E}"/>
              </a:ext>
            </a:extLst>
          </p:cNvPr>
          <p:cNvSpPr/>
          <p:nvPr/>
        </p:nvSpPr>
        <p:spPr>
          <a:xfrm>
            <a:off x="499955" y="2133295"/>
            <a:ext cx="38405" cy="1428293"/>
          </a:xfrm>
          <a:prstGeom prst="roundRect">
            <a:avLst>
              <a:gd name="adj" fmla="val 63492"/>
            </a:avLst>
          </a:prstGeom>
          <a:solidFill>
            <a:srgbClr val="000000"/>
          </a:solidFill>
          <a:ln w="12700">
            <a:solidFill>
              <a:srgbClr val="000000">
                <a:alpha val="0"/>
              </a:srgbClr>
            </a:solidFill>
            <a:prstDash val="solid"/>
          </a:ln>
        </p:spPr>
        <p:txBody>
          <a:bodyPr/>
          <a:lstStyle/>
          <a:p>
            <a:endParaRPr lang="en-US"/>
          </a:p>
        </p:txBody>
      </p:sp>
      <p:sp>
        <p:nvSpPr>
          <p:cNvPr id="13" name="Shape 7">
            <a:extLst>
              <a:ext uri="{FF2B5EF4-FFF2-40B4-BE49-F238E27FC236}">
                <a16:creationId xmlns:a16="http://schemas.microsoft.com/office/drawing/2014/main" id="{43D84DEE-CF4B-43AC-7468-1AF078A996DD}"/>
              </a:ext>
            </a:extLst>
          </p:cNvPr>
          <p:cNvSpPr/>
          <p:nvPr/>
        </p:nvSpPr>
        <p:spPr>
          <a:xfrm>
            <a:off x="652660" y="2247595"/>
            <a:ext cx="304495" cy="304495"/>
          </a:xfrm>
          <a:prstGeom prst="ellipse">
            <a:avLst/>
          </a:prstGeom>
          <a:solidFill>
            <a:srgbClr val="DBEAFE"/>
          </a:solidFill>
          <a:ln w="12700">
            <a:solidFill>
              <a:srgbClr val="FFFFFF">
                <a:alpha val="0"/>
              </a:srgbClr>
            </a:solidFill>
            <a:prstDash val="solid"/>
          </a:ln>
        </p:spPr>
        <p:txBody>
          <a:bodyPr/>
          <a:lstStyle/>
          <a:p>
            <a:endParaRPr lang="en-US"/>
          </a:p>
        </p:txBody>
      </p:sp>
      <p:pic>
        <p:nvPicPr>
          <p:cNvPr id="14" name="Image 3" descr="preencoded.png">
            <a:extLst>
              <a:ext uri="{FF2B5EF4-FFF2-40B4-BE49-F238E27FC236}">
                <a16:creationId xmlns:a16="http://schemas.microsoft.com/office/drawing/2014/main" id="{5671ECF7-C6A2-6AEB-F8EB-34F39A3A8B30}"/>
              </a:ext>
            </a:extLst>
          </p:cNvPr>
          <p:cNvPicPr>
            <a:picLocks noChangeAspect="1"/>
          </p:cNvPicPr>
          <p:nvPr/>
        </p:nvPicPr>
        <p:blipFill>
          <a:blip r:embed="rId5"/>
          <a:srcRect t="-43" b="-43"/>
          <a:stretch/>
        </p:blipFill>
        <p:spPr>
          <a:xfrm>
            <a:off x="738614" y="2323490"/>
            <a:ext cx="133502" cy="152705"/>
          </a:xfrm>
          <a:prstGeom prst="rect">
            <a:avLst/>
          </a:prstGeom>
        </p:spPr>
      </p:pic>
      <p:sp>
        <p:nvSpPr>
          <p:cNvPr id="15" name="Text 8">
            <a:extLst>
              <a:ext uri="{FF2B5EF4-FFF2-40B4-BE49-F238E27FC236}">
                <a16:creationId xmlns:a16="http://schemas.microsoft.com/office/drawing/2014/main" id="{289395E5-5769-02C9-FC9F-9CE380D8C77C}"/>
              </a:ext>
            </a:extLst>
          </p:cNvPr>
          <p:cNvSpPr txBox="1"/>
          <p:nvPr/>
        </p:nvSpPr>
        <p:spPr>
          <a:xfrm>
            <a:off x="1071455" y="2247595"/>
            <a:ext cx="448056" cy="228600"/>
          </a:xfrm>
          <a:prstGeom prst="rect">
            <a:avLst/>
          </a:prstGeom>
          <a:noFill/>
          <a:ln/>
        </p:spPr>
        <p:txBody>
          <a:bodyPr wrap="square" lIns="0" tIns="0" rIns="0" bIns="0" rtlCol="0" anchor="ctr"/>
          <a:lstStyle/>
          <a:p>
            <a:pPr marL="0" indent="0" algn="l">
              <a:buNone/>
            </a:pPr>
            <a:r>
              <a:rPr lang="en-US" sz="1100" b="1" dirty="0">
                <a:solidFill>
                  <a:srgbClr val="1F2937"/>
                </a:solidFill>
                <a:latin typeface="Montserrat" pitchFamily="34" charset="0"/>
                <a:ea typeface="Montserrat" pitchFamily="34" charset="-122"/>
                <a:cs typeface="Montserrat" pitchFamily="34" charset="-120"/>
              </a:rPr>
              <a:t>User</a:t>
            </a:r>
            <a:endParaRPr lang="en-US" sz="1100" dirty="0"/>
          </a:p>
        </p:txBody>
      </p:sp>
      <p:sp>
        <p:nvSpPr>
          <p:cNvPr id="16" name="Text 9">
            <a:extLst>
              <a:ext uri="{FF2B5EF4-FFF2-40B4-BE49-F238E27FC236}">
                <a16:creationId xmlns:a16="http://schemas.microsoft.com/office/drawing/2014/main" id="{36218792-D0CB-A1E5-CF5F-45C3A866B99F}"/>
              </a:ext>
            </a:extLst>
          </p:cNvPr>
          <p:cNvSpPr txBox="1"/>
          <p:nvPr/>
        </p:nvSpPr>
        <p:spPr>
          <a:xfrm>
            <a:off x="4195960" y="2286000"/>
            <a:ext cx="428854" cy="152705"/>
          </a:xfrm>
          <a:prstGeom prst="rect">
            <a:avLst/>
          </a:prstGeom>
          <a:noFill/>
          <a:ln/>
        </p:spPr>
        <p:txBody>
          <a:bodyPr wrap="square" lIns="0" tIns="0" rIns="0" bIns="0" rtlCol="0" anchor="ctr"/>
          <a:lstStyle/>
          <a:p>
            <a:pPr marL="0" indent="0" algn="l">
              <a:buNone/>
            </a:pPr>
            <a:r>
              <a:rPr lang="en-US" sz="800" dirty="0">
                <a:solidFill>
                  <a:srgbClr val="9CA3AF"/>
                </a:solidFill>
                <a:latin typeface="ui-monospace" pitchFamily="34" charset="0"/>
                <a:ea typeface="ui-monospace" pitchFamily="34" charset="-122"/>
                <a:cs typeface="ui-monospace" pitchFamily="34" charset="-120"/>
              </a:rPr>
              <a:t>users</a:t>
            </a:r>
            <a:endParaRPr lang="en-US" sz="800" dirty="0"/>
          </a:p>
        </p:txBody>
      </p:sp>
      <p:sp>
        <p:nvSpPr>
          <p:cNvPr id="17" name="Text 10">
            <a:extLst>
              <a:ext uri="{FF2B5EF4-FFF2-40B4-BE49-F238E27FC236}">
                <a16:creationId xmlns:a16="http://schemas.microsoft.com/office/drawing/2014/main" id="{3C648A4E-E7F7-FC10-D2DB-41BB4E62A184}"/>
              </a:ext>
            </a:extLst>
          </p:cNvPr>
          <p:cNvSpPr txBox="1"/>
          <p:nvPr/>
        </p:nvSpPr>
        <p:spPr>
          <a:xfrm>
            <a:off x="1071455" y="2514600"/>
            <a:ext cx="3543300" cy="381305"/>
          </a:xfrm>
          <a:prstGeom prst="rect">
            <a:avLst/>
          </a:prstGeom>
          <a:noFill/>
          <a:ln/>
        </p:spPr>
        <p:txBody>
          <a:bodyPr wrap="square" lIns="0" tIns="0" rIns="0" bIns="0" rtlCol="0" anchor="t"/>
          <a:lstStyle/>
          <a:p>
            <a:pPr marL="0" indent="0" algn="l">
              <a:buNone/>
            </a:pPr>
            <a:r>
              <a:rPr lang="en-US" sz="1000" dirty="0">
                <a:solidFill>
                  <a:srgbClr val="4B5563"/>
                </a:solidFill>
                <a:latin typeface="Roboto" pitchFamily="34" charset="0"/>
                <a:ea typeface="Roboto" pitchFamily="34" charset="-122"/>
                <a:cs typeface="Roboto" pitchFamily="34" charset="-120"/>
              </a:rPr>
              <a:t>Quản lý tài khoản, phân quyền RBAC (Admin, Staff, Reporter).</a:t>
            </a:r>
            <a:endParaRPr lang="en-US" sz="1000" dirty="0"/>
          </a:p>
        </p:txBody>
      </p:sp>
      <p:sp>
        <p:nvSpPr>
          <p:cNvPr id="18" name="Shape 11">
            <a:extLst>
              <a:ext uri="{FF2B5EF4-FFF2-40B4-BE49-F238E27FC236}">
                <a16:creationId xmlns:a16="http://schemas.microsoft.com/office/drawing/2014/main" id="{853FC241-9816-A881-76D5-F83C5866109F}"/>
              </a:ext>
            </a:extLst>
          </p:cNvPr>
          <p:cNvSpPr/>
          <p:nvPr/>
        </p:nvSpPr>
        <p:spPr>
          <a:xfrm>
            <a:off x="1071455" y="2971800"/>
            <a:ext cx="3467405" cy="476402"/>
          </a:xfrm>
          <a:prstGeom prst="rect">
            <a:avLst/>
          </a:prstGeom>
          <a:noFill/>
          <a:ln/>
        </p:spPr>
        <p:txBody>
          <a:bodyPr/>
          <a:lstStyle/>
          <a:p>
            <a:endParaRPr lang="en-US"/>
          </a:p>
        </p:txBody>
      </p:sp>
      <p:sp>
        <p:nvSpPr>
          <p:cNvPr id="19" name="Text 12">
            <a:extLst>
              <a:ext uri="{FF2B5EF4-FFF2-40B4-BE49-F238E27FC236}">
                <a16:creationId xmlns:a16="http://schemas.microsoft.com/office/drawing/2014/main" id="{9A9D5C85-0C10-7726-5648-E9902F49FD4D}"/>
              </a:ext>
            </a:extLst>
          </p:cNvPr>
          <p:cNvSpPr/>
          <p:nvPr/>
        </p:nvSpPr>
        <p:spPr>
          <a:xfrm>
            <a:off x="1071455" y="2971800"/>
            <a:ext cx="3467405" cy="476402"/>
          </a:xfrm>
          <a:prstGeom prst="rect">
            <a:avLst/>
          </a:prstGeom>
          <a:solidFill>
            <a:srgbClr val="F9FAFB"/>
          </a:solidFill>
          <a:ln w="12700">
            <a:solidFill>
              <a:srgbClr val="F3F4F6"/>
            </a:solidFill>
          </a:ln>
        </p:spPr>
        <p:txBody>
          <a:bodyPr wrap="square" lIns="0" tIns="0" rIns="0" bIns="0" rtlCol="0" anchor="ctr"/>
          <a:lstStyle/>
          <a:p>
            <a:pPr marL="0" indent="0" algn="ctr">
              <a:buNone/>
            </a:pPr>
            <a:r>
              <a:rPr lang="en-US" sz="800" dirty="0">
                <a:solidFill>
                  <a:srgbClr val="6B7280"/>
                </a:solidFill>
                <a:latin typeface="ui-monospace" pitchFamily="34" charset="0"/>
                <a:ea typeface="ui-monospace" pitchFamily="34" charset="-122"/>
                <a:cs typeface="ui-monospace" pitchFamily="34" charset="-120"/>
              </a:rPr>
              <a:t>{ username, email, password_hash, role, status, loginAttempts }</a:t>
            </a:r>
            <a:endParaRPr lang="en-US" sz="800" dirty="0"/>
          </a:p>
        </p:txBody>
      </p:sp>
      <p:sp>
        <p:nvSpPr>
          <p:cNvPr id="20" name="Shape 13">
            <a:extLst>
              <a:ext uri="{FF2B5EF4-FFF2-40B4-BE49-F238E27FC236}">
                <a16:creationId xmlns:a16="http://schemas.microsoft.com/office/drawing/2014/main" id="{6CB2655F-31F0-C995-C441-EA49EBD8AEDC}"/>
              </a:ext>
            </a:extLst>
          </p:cNvPr>
          <p:cNvSpPr/>
          <p:nvPr/>
        </p:nvSpPr>
        <p:spPr>
          <a:xfrm>
            <a:off x="499955" y="3675888"/>
            <a:ext cx="4153205" cy="1238098"/>
          </a:xfrm>
          <a:prstGeom prst="roundRect">
            <a:avLst>
              <a:gd name="adj" fmla="val 2272"/>
            </a:avLst>
          </a:prstGeom>
          <a:solidFill>
            <a:srgbClr val="FFFFFF"/>
          </a:solidFill>
          <a:ln/>
        </p:spPr>
        <p:txBody>
          <a:bodyPr/>
          <a:lstStyle/>
          <a:p>
            <a:endParaRPr lang="en-US"/>
          </a:p>
        </p:txBody>
      </p:sp>
      <p:sp>
        <p:nvSpPr>
          <p:cNvPr id="21" name="Shape 14">
            <a:extLst>
              <a:ext uri="{FF2B5EF4-FFF2-40B4-BE49-F238E27FC236}">
                <a16:creationId xmlns:a16="http://schemas.microsoft.com/office/drawing/2014/main" id="{2AA0203A-C497-682A-144C-7FA2441EB9B9}"/>
              </a:ext>
            </a:extLst>
          </p:cNvPr>
          <p:cNvSpPr/>
          <p:nvPr/>
        </p:nvSpPr>
        <p:spPr>
          <a:xfrm>
            <a:off x="499955" y="3675888"/>
            <a:ext cx="38405" cy="1238098"/>
          </a:xfrm>
          <a:prstGeom prst="roundRect">
            <a:avLst>
              <a:gd name="adj" fmla="val 73260"/>
            </a:avLst>
          </a:prstGeom>
          <a:solidFill>
            <a:srgbClr val="000000"/>
          </a:solidFill>
          <a:ln w="12700">
            <a:solidFill>
              <a:srgbClr val="000000">
                <a:alpha val="0"/>
              </a:srgbClr>
            </a:solidFill>
            <a:prstDash val="solid"/>
          </a:ln>
        </p:spPr>
        <p:txBody>
          <a:bodyPr/>
          <a:lstStyle/>
          <a:p>
            <a:endParaRPr lang="en-US"/>
          </a:p>
        </p:txBody>
      </p:sp>
      <p:sp>
        <p:nvSpPr>
          <p:cNvPr id="22" name="Shape 15">
            <a:extLst>
              <a:ext uri="{FF2B5EF4-FFF2-40B4-BE49-F238E27FC236}">
                <a16:creationId xmlns:a16="http://schemas.microsoft.com/office/drawing/2014/main" id="{EB0C2650-4949-6437-41E3-42D4A3EF1B8D}"/>
              </a:ext>
            </a:extLst>
          </p:cNvPr>
          <p:cNvSpPr/>
          <p:nvPr/>
        </p:nvSpPr>
        <p:spPr>
          <a:xfrm>
            <a:off x="652660" y="3790188"/>
            <a:ext cx="304495" cy="304495"/>
          </a:xfrm>
          <a:prstGeom prst="ellipse">
            <a:avLst/>
          </a:prstGeom>
          <a:solidFill>
            <a:srgbClr val="FEE2E2"/>
          </a:solidFill>
          <a:ln w="12700">
            <a:solidFill>
              <a:srgbClr val="FFFFFF">
                <a:alpha val="0"/>
              </a:srgbClr>
            </a:solidFill>
            <a:prstDash val="solid"/>
          </a:ln>
        </p:spPr>
        <p:txBody>
          <a:bodyPr/>
          <a:lstStyle/>
          <a:p>
            <a:endParaRPr lang="en-US"/>
          </a:p>
        </p:txBody>
      </p:sp>
      <p:pic>
        <p:nvPicPr>
          <p:cNvPr id="23" name="Image 4" descr="preencoded.png">
            <a:extLst>
              <a:ext uri="{FF2B5EF4-FFF2-40B4-BE49-F238E27FC236}">
                <a16:creationId xmlns:a16="http://schemas.microsoft.com/office/drawing/2014/main" id="{BA3CA562-9AB0-C8C3-2652-12059DAB1E17}"/>
              </a:ext>
            </a:extLst>
          </p:cNvPr>
          <p:cNvPicPr>
            <a:picLocks noChangeAspect="1"/>
          </p:cNvPicPr>
          <p:nvPr/>
        </p:nvPicPr>
        <p:blipFill>
          <a:blip r:embed="rId6"/>
          <a:srcRect t="-100" b="-100"/>
          <a:stretch/>
        </p:blipFill>
        <p:spPr>
          <a:xfrm>
            <a:off x="747758" y="3866997"/>
            <a:ext cx="114300" cy="152705"/>
          </a:xfrm>
          <a:prstGeom prst="rect">
            <a:avLst/>
          </a:prstGeom>
        </p:spPr>
      </p:pic>
      <p:sp>
        <p:nvSpPr>
          <p:cNvPr id="24" name="Text 16">
            <a:extLst>
              <a:ext uri="{FF2B5EF4-FFF2-40B4-BE49-F238E27FC236}">
                <a16:creationId xmlns:a16="http://schemas.microsoft.com/office/drawing/2014/main" id="{7493FABD-EA49-AA88-1C5E-022A552D017B}"/>
              </a:ext>
            </a:extLst>
          </p:cNvPr>
          <p:cNvSpPr txBox="1"/>
          <p:nvPr/>
        </p:nvSpPr>
        <p:spPr>
          <a:xfrm>
            <a:off x="1071455" y="3790188"/>
            <a:ext cx="587045" cy="228600"/>
          </a:xfrm>
          <a:prstGeom prst="rect">
            <a:avLst/>
          </a:prstGeom>
          <a:noFill/>
          <a:ln/>
        </p:spPr>
        <p:txBody>
          <a:bodyPr wrap="square" lIns="0" tIns="0" rIns="0" bIns="0" rtlCol="0" anchor="ctr"/>
          <a:lstStyle/>
          <a:p>
            <a:pPr marL="0" indent="0" algn="l">
              <a:buNone/>
            </a:pPr>
            <a:r>
              <a:rPr lang="en-US" sz="1100" b="1" dirty="0">
                <a:solidFill>
                  <a:srgbClr val="1F2937"/>
                </a:solidFill>
                <a:latin typeface="Montserrat" pitchFamily="34" charset="0"/>
                <a:ea typeface="Montserrat" pitchFamily="34" charset="-122"/>
                <a:cs typeface="Montserrat" pitchFamily="34" charset="-120"/>
              </a:rPr>
              <a:t>Ticket</a:t>
            </a:r>
            <a:endParaRPr lang="en-US" sz="1100" dirty="0"/>
          </a:p>
        </p:txBody>
      </p:sp>
      <p:sp>
        <p:nvSpPr>
          <p:cNvPr id="25" name="Text 17">
            <a:extLst>
              <a:ext uri="{FF2B5EF4-FFF2-40B4-BE49-F238E27FC236}">
                <a16:creationId xmlns:a16="http://schemas.microsoft.com/office/drawing/2014/main" id="{98FD1EBB-5BF5-3016-A912-E712B1C1CE2D}"/>
              </a:ext>
            </a:extLst>
          </p:cNvPr>
          <p:cNvSpPr txBox="1"/>
          <p:nvPr/>
        </p:nvSpPr>
        <p:spPr>
          <a:xfrm>
            <a:off x="4058800" y="3828593"/>
            <a:ext cx="562356" cy="152705"/>
          </a:xfrm>
          <a:prstGeom prst="rect">
            <a:avLst/>
          </a:prstGeom>
          <a:noFill/>
          <a:ln/>
        </p:spPr>
        <p:txBody>
          <a:bodyPr wrap="square" lIns="0" tIns="0" rIns="0" bIns="0" rtlCol="0" anchor="ctr"/>
          <a:lstStyle/>
          <a:p>
            <a:pPr marL="0" indent="0" algn="l">
              <a:buNone/>
            </a:pPr>
            <a:r>
              <a:rPr lang="en-US" sz="800" dirty="0">
                <a:solidFill>
                  <a:srgbClr val="9CA3AF"/>
                </a:solidFill>
                <a:latin typeface="ui-monospace" pitchFamily="34" charset="0"/>
                <a:ea typeface="ui-monospace" pitchFamily="34" charset="-122"/>
                <a:cs typeface="ui-monospace" pitchFamily="34" charset="-120"/>
              </a:rPr>
              <a:t>tickets</a:t>
            </a:r>
            <a:endParaRPr lang="en-US" sz="800" dirty="0"/>
          </a:p>
        </p:txBody>
      </p:sp>
      <p:sp>
        <p:nvSpPr>
          <p:cNvPr id="26" name="Text 18">
            <a:extLst>
              <a:ext uri="{FF2B5EF4-FFF2-40B4-BE49-F238E27FC236}">
                <a16:creationId xmlns:a16="http://schemas.microsoft.com/office/drawing/2014/main" id="{88D2661F-D845-49C4-FA44-F7A7F410C827}"/>
              </a:ext>
            </a:extLst>
          </p:cNvPr>
          <p:cNvSpPr txBox="1"/>
          <p:nvPr/>
        </p:nvSpPr>
        <p:spPr>
          <a:xfrm>
            <a:off x="1071455" y="4057193"/>
            <a:ext cx="4101998" cy="191110"/>
          </a:xfrm>
          <a:prstGeom prst="rect">
            <a:avLst/>
          </a:prstGeom>
          <a:noFill/>
          <a:ln/>
        </p:spPr>
        <p:txBody>
          <a:bodyPr wrap="square" lIns="0" tIns="0" rIns="0" bIns="0" rtlCol="0" anchor="ctr"/>
          <a:lstStyle/>
          <a:p>
            <a:pPr marL="0" indent="0" algn="l">
              <a:buNone/>
            </a:pPr>
            <a:r>
              <a:rPr lang="en-US" sz="1000" dirty="0">
                <a:solidFill>
                  <a:srgbClr val="4B5563"/>
                </a:solidFill>
                <a:latin typeface="Roboto" pitchFamily="34" charset="0"/>
                <a:ea typeface="Roboto" pitchFamily="34" charset="-122"/>
                <a:cs typeface="Roboto" pitchFamily="34" charset="-120"/>
              </a:rPr>
              <a:t>Phiếu tin khẩn cấp, lưu trữ toàn bộ thông tin vụ việc.</a:t>
            </a:r>
            <a:endParaRPr lang="en-US" sz="1000" dirty="0"/>
          </a:p>
        </p:txBody>
      </p:sp>
      <p:sp>
        <p:nvSpPr>
          <p:cNvPr id="27" name="Shape 19">
            <a:extLst>
              <a:ext uri="{FF2B5EF4-FFF2-40B4-BE49-F238E27FC236}">
                <a16:creationId xmlns:a16="http://schemas.microsoft.com/office/drawing/2014/main" id="{335C4B14-7D7F-12E1-95E5-1D81CDA9051A}"/>
              </a:ext>
            </a:extLst>
          </p:cNvPr>
          <p:cNvSpPr/>
          <p:nvPr/>
        </p:nvSpPr>
        <p:spPr>
          <a:xfrm>
            <a:off x="1071455" y="4324197"/>
            <a:ext cx="3467405" cy="476402"/>
          </a:xfrm>
          <a:prstGeom prst="rect">
            <a:avLst/>
          </a:prstGeom>
          <a:noFill/>
          <a:ln/>
        </p:spPr>
        <p:txBody>
          <a:bodyPr/>
          <a:lstStyle/>
          <a:p>
            <a:endParaRPr lang="en-US"/>
          </a:p>
        </p:txBody>
      </p:sp>
      <p:sp>
        <p:nvSpPr>
          <p:cNvPr id="28" name="Text 20">
            <a:extLst>
              <a:ext uri="{FF2B5EF4-FFF2-40B4-BE49-F238E27FC236}">
                <a16:creationId xmlns:a16="http://schemas.microsoft.com/office/drawing/2014/main" id="{2D00443A-50EB-F9D3-32CA-F156D36F4A3D}"/>
              </a:ext>
            </a:extLst>
          </p:cNvPr>
          <p:cNvSpPr/>
          <p:nvPr/>
        </p:nvSpPr>
        <p:spPr>
          <a:xfrm>
            <a:off x="1071455" y="4324197"/>
            <a:ext cx="3467405" cy="476402"/>
          </a:xfrm>
          <a:prstGeom prst="rect">
            <a:avLst/>
          </a:prstGeom>
          <a:solidFill>
            <a:srgbClr val="F9FAFB"/>
          </a:solidFill>
          <a:ln w="12700">
            <a:solidFill>
              <a:srgbClr val="F3F4F6"/>
            </a:solidFill>
          </a:ln>
        </p:spPr>
        <p:txBody>
          <a:bodyPr wrap="square" lIns="0" tIns="0" rIns="0" bIns="0" rtlCol="0" anchor="ctr"/>
          <a:lstStyle/>
          <a:p>
            <a:pPr marL="0" indent="0" algn="ctr">
              <a:buNone/>
            </a:pPr>
            <a:r>
              <a:rPr lang="en-US" sz="800" dirty="0">
                <a:solidFill>
                  <a:srgbClr val="6B7280"/>
                </a:solidFill>
                <a:latin typeface="ui-monospace" pitchFamily="34" charset="0"/>
                <a:ea typeface="ui-monospace" pitchFamily="34" charset="-122"/>
                <a:cs typeface="ui-monospace" pitchFamily="34" charset="-120"/>
              </a:rPr>
              <a:t>{ ticketId, type, priority, location, reporterInfo, status, chatHistory }</a:t>
            </a:r>
            <a:endParaRPr lang="en-US" sz="800" dirty="0"/>
          </a:p>
        </p:txBody>
      </p:sp>
      <p:sp>
        <p:nvSpPr>
          <p:cNvPr id="29" name="Shape 21">
            <a:extLst>
              <a:ext uri="{FF2B5EF4-FFF2-40B4-BE49-F238E27FC236}">
                <a16:creationId xmlns:a16="http://schemas.microsoft.com/office/drawing/2014/main" id="{3BD5D5E4-A530-11C3-B740-ECF2AAE6C1EE}"/>
              </a:ext>
            </a:extLst>
          </p:cNvPr>
          <p:cNvSpPr/>
          <p:nvPr/>
        </p:nvSpPr>
        <p:spPr>
          <a:xfrm>
            <a:off x="499955" y="5029200"/>
            <a:ext cx="4153205" cy="1238098"/>
          </a:xfrm>
          <a:prstGeom prst="roundRect">
            <a:avLst>
              <a:gd name="adj" fmla="val 2272"/>
            </a:avLst>
          </a:prstGeom>
          <a:solidFill>
            <a:srgbClr val="FFFFFF"/>
          </a:solidFill>
          <a:ln/>
        </p:spPr>
        <p:txBody>
          <a:bodyPr/>
          <a:lstStyle/>
          <a:p>
            <a:endParaRPr lang="en-US"/>
          </a:p>
        </p:txBody>
      </p:sp>
      <p:sp>
        <p:nvSpPr>
          <p:cNvPr id="30" name="Shape 22">
            <a:extLst>
              <a:ext uri="{FF2B5EF4-FFF2-40B4-BE49-F238E27FC236}">
                <a16:creationId xmlns:a16="http://schemas.microsoft.com/office/drawing/2014/main" id="{9E635A8C-AEBE-881C-395E-7BAD00B2033B}"/>
              </a:ext>
            </a:extLst>
          </p:cNvPr>
          <p:cNvSpPr/>
          <p:nvPr/>
        </p:nvSpPr>
        <p:spPr>
          <a:xfrm>
            <a:off x="499955" y="5029200"/>
            <a:ext cx="38405" cy="1238098"/>
          </a:xfrm>
          <a:prstGeom prst="roundRect">
            <a:avLst>
              <a:gd name="adj" fmla="val 73260"/>
            </a:avLst>
          </a:prstGeom>
          <a:solidFill>
            <a:srgbClr val="000000"/>
          </a:solidFill>
          <a:ln w="12700">
            <a:solidFill>
              <a:srgbClr val="000000">
                <a:alpha val="0"/>
              </a:srgbClr>
            </a:solidFill>
            <a:prstDash val="solid"/>
          </a:ln>
        </p:spPr>
        <p:txBody>
          <a:bodyPr/>
          <a:lstStyle/>
          <a:p>
            <a:endParaRPr lang="en-US"/>
          </a:p>
        </p:txBody>
      </p:sp>
      <p:pic>
        <p:nvPicPr>
          <p:cNvPr id="31" name="Image 5" descr="preencoded.png">
            <a:extLst>
              <a:ext uri="{FF2B5EF4-FFF2-40B4-BE49-F238E27FC236}">
                <a16:creationId xmlns:a16="http://schemas.microsoft.com/office/drawing/2014/main" id="{E839BCC8-137F-4379-D0E3-4CB2AC8C9AB8}"/>
              </a:ext>
            </a:extLst>
          </p:cNvPr>
          <p:cNvPicPr>
            <a:picLocks noChangeAspect="1"/>
          </p:cNvPicPr>
          <p:nvPr/>
        </p:nvPicPr>
        <p:blipFill>
          <a:blip r:embed="rId7"/>
          <a:srcRect t="-180" b="-180"/>
          <a:stretch/>
        </p:blipFill>
        <p:spPr>
          <a:xfrm>
            <a:off x="710267" y="5219395"/>
            <a:ext cx="190195" cy="152705"/>
          </a:xfrm>
          <a:prstGeom prst="rect">
            <a:avLst/>
          </a:prstGeom>
        </p:spPr>
      </p:pic>
      <p:sp>
        <p:nvSpPr>
          <p:cNvPr id="32" name="Text 23">
            <a:extLst>
              <a:ext uri="{FF2B5EF4-FFF2-40B4-BE49-F238E27FC236}">
                <a16:creationId xmlns:a16="http://schemas.microsoft.com/office/drawing/2014/main" id="{1FFBED16-43C7-6CF9-0943-C46BA3294772}"/>
              </a:ext>
            </a:extLst>
          </p:cNvPr>
          <p:cNvSpPr txBox="1"/>
          <p:nvPr/>
        </p:nvSpPr>
        <p:spPr>
          <a:xfrm>
            <a:off x="1071455" y="5143500"/>
            <a:ext cx="685800" cy="228600"/>
          </a:xfrm>
          <a:prstGeom prst="rect">
            <a:avLst/>
          </a:prstGeom>
          <a:noFill/>
          <a:ln/>
        </p:spPr>
        <p:txBody>
          <a:bodyPr wrap="square" lIns="0" tIns="0" rIns="0" bIns="0" rtlCol="0" anchor="ctr"/>
          <a:lstStyle/>
          <a:p>
            <a:pPr marL="0" indent="0" algn="l">
              <a:buNone/>
            </a:pPr>
            <a:r>
              <a:rPr lang="en-US" sz="1100" b="1" dirty="0">
                <a:solidFill>
                  <a:srgbClr val="1F2937"/>
                </a:solidFill>
                <a:latin typeface="Montserrat" pitchFamily="34" charset="0"/>
                <a:ea typeface="Montserrat" pitchFamily="34" charset="-122"/>
                <a:cs typeface="Montserrat" pitchFamily="34" charset="-120"/>
              </a:rPr>
              <a:t>Vehicle</a:t>
            </a:r>
            <a:endParaRPr lang="en-US" sz="1100" dirty="0"/>
          </a:p>
        </p:txBody>
      </p:sp>
      <p:sp>
        <p:nvSpPr>
          <p:cNvPr id="33" name="Text 24">
            <a:extLst>
              <a:ext uri="{FF2B5EF4-FFF2-40B4-BE49-F238E27FC236}">
                <a16:creationId xmlns:a16="http://schemas.microsoft.com/office/drawing/2014/main" id="{EE05C1D3-393B-0507-9FB5-BD27AB94D994}"/>
              </a:ext>
            </a:extLst>
          </p:cNvPr>
          <p:cNvSpPr txBox="1"/>
          <p:nvPr/>
        </p:nvSpPr>
        <p:spPr>
          <a:xfrm>
            <a:off x="3990220" y="5180990"/>
            <a:ext cx="629107" cy="152705"/>
          </a:xfrm>
          <a:prstGeom prst="rect">
            <a:avLst/>
          </a:prstGeom>
          <a:noFill/>
          <a:ln/>
        </p:spPr>
        <p:txBody>
          <a:bodyPr wrap="square" lIns="0" tIns="0" rIns="0" bIns="0" rtlCol="0" anchor="ctr"/>
          <a:lstStyle/>
          <a:p>
            <a:pPr marL="0" indent="0" algn="l">
              <a:buNone/>
            </a:pPr>
            <a:r>
              <a:rPr lang="en-US" sz="800" dirty="0">
                <a:solidFill>
                  <a:srgbClr val="9CA3AF"/>
                </a:solidFill>
                <a:latin typeface="ui-monospace" pitchFamily="34" charset="0"/>
                <a:ea typeface="ui-monospace" pitchFamily="34" charset="-122"/>
                <a:cs typeface="ui-monospace" pitchFamily="34" charset="-120"/>
              </a:rPr>
              <a:t>vehicles</a:t>
            </a:r>
            <a:endParaRPr lang="en-US" sz="800" dirty="0"/>
          </a:p>
        </p:txBody>
      </p:sp>
      <p:sp>
        <p:nvSpPr>
          <p:cNvPr id="34" name="Text 25">
            <a:extLst>
              <a:ext uri="{FF2B5EF4-FFF2-40B4-BE49-F238E27FC236}">
                <a16:creationId xmlns:a16="http://schemas.microsoft.com/office/drawing/2014/main" id="{7209F846-99AC-8EF7-B17E-5034B0314D61}"/>
              </a:ext>
            </a:extLst>
          </p:cNvPr>
          <p:cNvSpPr txBox="1"/>
          <p:nvPr/>
        </p:nvSpPr>
        <p:spPr>
          <a:xfrm>
            <a:off x="1071455" y="5409590"/>
            <a:ext cx="4101998" cy="191110"/>
          </a:xfrm>
          <a:prstGeom prst="rect">
            <a:avLst/>
          </a:prstGeom>
          <a:noFill/>
          <a:ln/>
        </p:spPr>
        <p:txBody>
          <a:bodyPr wrap="square" lIns="0" tIns="0" rIns="0" bIns="0" rtlCol="0" anchor="ctr"/>
          <a:lstStyle/>
          <a:p>
            <a:pPr marL="0" indent="0" algn="l">
              <a:buNone/>
            </a:pPr>
            <a:r>
              <a:rPr lang="en-US" sz="1000" dirty="0">
                <a:solidFill>
                  <a:srgbClr val="4B5563"/>
                </a:solidFill>
                <a:latin typeface="Roboto" pitchFamily="34" charset="0"/>
                <a:ea typeface="Roboto" pitchFamily="34" charset="-122"/>
                <a:cs typeface="Roboto" pitchFamily="34" charset="-120"/>
              </a:rPr>
              <a:t>Quản lý phương tiện, trạng thái và lịch sử điều phối.</a:t>
            </a:r>
            <a:endParaRPr lang="en-US" sz="1000" dirty="0"/>
          </a:p>
        </p:txBody>
      </p:sp>
      <p:sp>
        <p:nvSpPr>
          <p:cNvPr id="35" name="Shape 26">
            <a:extLst>
              <a:ext uri="{FF2B5EF4-FFF2-40B4-BE49-F238E27FC236}">
                <a16:creationId xmlns:a16="http://schemas.microsoft.com/office/drawing/2014/main" id="{DC98E30A-8761-26A6-6346-00694EF71D55}"/>
              </a:ext>
            </a:extLst>
          </p:cNvPr>
          <p:cNvSpPr/>
          <p:nvPr/>
        </p:nvSpPr>
        <p:spPr>
          <a:xfrm>
            <a:off x="1071455" y="5676595"/>
            <a:ext cx="3467405" cy="476402"/>
          </a:xfrm>
          <a:prstGeom prst="rect">
            <a:avLst/>
          </a:prstGeom>
          <a:noFill/>
          <a:ln/>
        </p:spPr>
        <p:txBody>
          <a:bodyPr/>
          <a:lstStyle/>
          <a:p>
            <a:endParaRPr lang="en-US"/>
          </a:p>
        </p:txBody>
      </p:sp>
      <p:sp>
        <p:nvSpPr>
          <p:cNvPr id="36" name="Text 27">
            <a:extLst>
              <a:ext uri="{FF2B5EF4-FFF2-40B4-BE49-F238E27FC236}">
                <a16:creationId xmlns:a16="http://schemas.microsoft.com/office/drawing/2014/main" id="{A0D01A31-3B03-0C25-0E2F-1FD1ED576CD0}"/>
              </a:ext>
            </a:extLst>
          </p:cNvPr>
          <p:cNvSpPr/>
          <p:nvPr/>
        </p:nvSpPr>
        <p:spPr>
          <a:xfrm>
            <a:off x="1071455" y="5676595"/>
            <a:ext cx="3467405" cy="476402"/>
          </a:xfrm>
          <a:prstGeom prst="rect">
            <a:avLst/>
          </a:prstGeom>
          <a:solidFill>
            <a:srgbClr val="F9FAFB"/>
          </a:solidFill>
          <a:ln w="12700">
            <a:solidFill>
              <a:srgbClr val="F3F4F6"/>
            </a:solidFill>
          </a:ln>
        </p:spPr>
        <p:txBody>
          <a:bodyPr wrap="square" lIns="0" tIns="0" rIns="0" bIns="0" rtlCol="0" anchor="ctr"/>
          <a:lstStyle/>
          <a:p>
            <a:pPr marL="0" indent="0" algn="ctr">
              <a:buNone/>
            </a:pPr>
            <a:r>
              <a:rPr lang="en-US" sz="800" dirty="0">
                <a:solidFill>
                  <a:srgbClr val="6B7280"/>
                </a:solidFill>
                <a:latin typeface="ui-monospace" pitchFamily="34" charset="0"/>
                <a:ea typeface="ui-monospace" pitchFamily="34" charset="-122"/>
                <a:cs typeface="ui-monospace" pitchFamily="34" charset="-120"/>
              </a:rPr>
              <a:t>{ licensePlate, type, station, status, currentMission, coverage }</a:t>
            </a:r>
            <a:endParaRPr lang="en-US" sz="800" dirty="0"/>
          </a:p>
        </p:txBody>
      </p:sp>
      <p:sp>
        <p:nvSpPr>
          <p:cNvPr id="37" name="Shape 28">
            <a:extLst>
              <a:ext uri="{FF2B5EF4-FFF2-40B4-BE49-F238E27FC236}">
                <a16:creationId xmlns:a16="http://schemas.microsoft.com/office/drawing/2014/main" id="{5AD77701-7130-5A6D-D68F-55A7FF2B56F2}"/>
              </a:ext>
            </a:extLst>
          </p:cNvPr>
          <p:cNvSpPr/>
          <p:nvPr/>
        </p:nvSpPr>
        <p:spPr>
          <a:xfrm>
            <a:off x="5079492" y="2133295"/>
            <a:ext cx="4153205" cy="1428293"/>
          </a:xfrm>
          <a:prstGeom prst="roundRect">
            <a:avLst>
              <a:gd name="adj" fmla="val 1707"/>
            </a:avLst>
          </a:prstGeom>
          <a:solidFill>
            <a:srgbClr val="FFFFFF"/>
          </a:solidFill>
          <a:ln/>
        </p:spPr>
        <p:txBody>
          <a:bodyPr/>
          <a:lstStyle/>
          <a:p>
            <a:endParaRPr lang="en-US"/>
          </a:p>
        </p:txBody>
      </p:sp>
      <p:sp>
        <p:nvSpPr>
          <p:cNvPr id="38" name="Shape 29">
            <a:extLst>
              <a:ext uri="{FF2B5EF4-FFF2-40B4-BE49-F238E27FC236}">
                <a16:creationId xmlns:a16="http://schemas.microsoft.com/office/drawing/2014/main" id="{4A6A0A44-24BE-0E7E-FF8C-6CFD484ED059}"/>
              </a:ext>
            </a:extLst>
          </p:cNvPr>
          <p:cNvSpPr/>
          <p:nvPr/>
        </p:nvSpPr>
        <p:spPr>
          <a:xfrm>
            <a:off x="5079492" y="2133295"/>
            <a:ext cx="38405" cy="1428293"/>
          </a:xfrm>
          <a:prstGeom prst="roundRect">
            <a:avLst>
              <a:gd name="adj" fmla="val 63492"/>
            </a:avLst>
          </a:prstGeom>
          <a:solidFill>
            <a:srgbClr val="000000"/>
          </a:solidFill>
          <a:ln w="12700">
            <a:solidFill>
              <a:srgbClr val="000000">
                <a:alpha val="0"/>
              </a:srgbClr>
            </a:solidFill>
            <a:prstDash val="solid"/>
          </a:ln>
        </p:spPr>
        <p:txBody>
          <a:bodyPr/>
          <a:lstStyle/>
          <a:p>
            <a:endParaRPr lang="en-US"/>
          </a:p>
        </p:txBody>
      </p:sp>
      <p:sp>
        <p:nvSpPr>
          <p:cNvPr id="39" name="Shape 30">
            <a:extLst>
              <a:ext uri="{FF2B5EF4-FFF2-40B4-BE49-F238E27FC236}">
                <a16:creationId xmlns:a16="http://schemas.microsoft.com/office/drawing/2014/main" id="{E7C0B482-BB54-48F4-3AEF-DEF2ABE3A718}"/>
              </a:ext>
            </a:extLst>
          </p:cNvPr>
          <p:cNvSpPr/>
          <p:nvPr/>
        </p:nvSpPr>
        <p:spPr>
          <a:xfrm>
            <a:off x="5232197" y="2247595"/>
            <a:ext cx="304495" cy="304495"/>
          </a:xfrm>
          <a:prstGeom prst="ellipse">
            <a:avLst/>
          </a:prstGeom>
          <a:solidFill>
            <a:srgbClr val="EDE9FE"/>
          </a:solidFill>
          <a:ln w="12700">
            <a:solidFill>
              <a:srgbClr val="FFFFFF">
                <a:alpha val="0"/>
              </a:srgbClr>
            </a:solidFill>
            <a:prstDash val="solid"/>
          </a:ln>
        </p:spPr>
        <p:txBody>
          <a:bodyPr/>
          <a:lstStyle/>
          <a:p>
            <a:endParaRPr lang="en-US"/>
          </a:p>
        </p:txBody>
      </p:sp>
      <p:pic>
        <p:nvPicPr>
          <p:cNvPr id="40" name="Image 6" descr="preencoded.png">
            <a:extLst>
              <a:ext uri="{FF2B5EF4-FFF2-40B4-BE49-F238E27FC236}">
                <a16:creationId xmlns:a16="http://schemas.microsoft.com/office/drawing/2014/main" id="{A7EACD2A-6208-0B12-1489-3A4ACC8773A6}"/>
              </a:ext>
            </a:extLst>
          </p:cNvPr>
          <p:cNvPicPr>
            <a:picLocks noChangeAspect="1"/>
          </p:cNvPicPr>
          <p:nvPr/>
        </p:nvPicPr>
        <p:blipFill>
          <a:blip r:embed="rId8"/>
          <a:srcRect t="-180" b="-180"/>
          <a:stretch/>
        </p:blipFill>
        <p:spPr>
          <a:xfrm>
            <a:off x="5289804" y="2323491"/>
            <a:ext cx="190195" cy="152705"/>
          </a:xfrm>
          <a:prstGeom prst="rect">
            <a:avLst/>
          </a:prstGeom>
        </p:spPr>
      </p:pic>
      <p:sp>
        <p:nvSpPr>
          <p:cNvPr id="41" name="Text 31">
            <a:extLst>
              <a:ext uri="{FF2B5EF4-FFF2-40B4-BE49-F238E27FC236}">
                <a16:creationId xmlns:a16="http://schemas.microsoft.com/office/drawing/2014/main" id="{BE8A1998-9962-ED17-D5E4-D2A8206301D0}"/>
              </a:ext>
            </a:extLst>
          </p:cNvPr>
          <p:cNvSpPr txBox="1"/>
          <p:nvPr/>
        </p:nvSpPr>
        <p:spPr>
          <a:xfrm>
            <a:off x="5650992" y="2247595"/>
            <a:ext cx="1078992" cy="228600"/>
          </a:xfrm>
          <a:prstGeom prst="rect">
            <a:avLst/>
          </a:prstGeom>
          <a:noFill/>
          <a:ln/>
        </p:spPr>
        <p:txBody>
          <a:bodyPr wrap="square" lIns="0" tIns="0" rIns="0" bIns="0" rtlCol="0" anchor="ctr"/>
          <a:lstStyle/>
          <a:p>
            <a:pPr marL="0" indent="0" algn="l">
              <a:buNone/>
            </a:pPr>
            <a:r>
              <a:rPr lang="en-US" sz="1100" b="1" dirty="0">
                <a:solidFill>
                  <a:srgbClr val="1F2937"/>
                </a:solidFill>
                <a:latin typeface="Montserrat" pitchFamily="34" charset="0"/>
                <a:ea typeface="Montserrat" pitchFamily="34" charset="-122"/>
                <a:cs typeface="Montserrat" pitchFamily="34" charset="-120"/>
              </a:rPr>
              <a:t>ChatSession</a:t>
            </a:r>
            <a:endParaRPr lang="en-US" sz="1100" dirty="0"/>
          </a:p>
        </p:txBody>
      </p:sp>
      <p:sp>
        <p:nvSpPr>
          <p:cNvPr id="42" name="Text 32">
            <a:extLst>
              <a:ext uri="{FF2B5EF4-FFF2-40B4-BE49-F238E27FC236}">
                <a16:creationId xmlns:a16="http://schemas.microsoft.com/office/drawing/2014/main" id="{16C95784-249C-ABDE-1286-6EECC24A7BA2}"/>
              </a:ext>
            </a:extLst>
          </p:cNvPr>
          <p:cNvSpPr txBox="1"/>
          <p:nvPr/>
        </p:nvSpPr>
        <p:spPr>
          <a:xfrm>
            <a:off x="8295437" y="2285086"/>
            <a:ext cx="905256" cy="152705"/>
          </a:xfrm>
          <a:prstGeom prst="rect">
            <a:avLst/>
          </a:prstGeom>
          <a:noFill/>
          <a:ln/>
        </p:spPr>
        <p:txBody>
          <a:bodyPr wrap="square" lIns="0" tIns="0" rIns="0" bIns="0" rtlCol="0" anchor="ctr"/>
          <a:lstStyle/>
          <a:p>
            <a:pPr marL="0" indent="0" algn="l">
              <a:buNone/>
            </a:pPr>
            <a:r>
              <a:rPr lang="en-US" sz="800" dirty="0">
                <a:solidFill>
                  <a:srgbClr val="9CA3AF"/>
                </a:solidFill>
                <a:latin typeface="ui-monospace" pitchFamily="34" charset="0"/>
                <a:ea typeface="ui-monospace" pitchFamily="34" charset="-122"/>
                <a:cs typeface="ui-monospace" pitchFamily="34" charset="-120"/>
              </a:rPr>
              <a:t>chatsessions</a:t>
            </a:r>
            <a:endParaRPr lang="en-US" sz="800" dirty="0"/>
          </a:p>
        </p:txBody>
      </p:sp>
      <p:sp>
        <p:nvSpPr>
          <p:cNvPr id="43" name="Text 33">
            <a:extLst>
              <a:ext uri="{FF2B5EF4-FFF2-40B4-BE49-F238E27FC236}">
                <a16:creationId xmlns:a16="http://schemas.microsoft.com/office/drawing/2014/main" id="{26AA852D-F09A-7520-0649-3D482A37BFB2}"/>
              </a:ext>
            </a:extLst>
          </p:cNvPr>
          <p:cNvSpPr txBox="1"/>
          <p:nvPr/>
        </p:nvSpPr>
        <p:spPr>
          <a:xfrm>
            <a:off x="5650992" y="2513686"/>
            <a:ext cx="3543300" cy="381305"/>
          </a:xfrm>
          <a:prstGeom prst="rect">
            <a:avLst/>
          </a:prstGeom>
          <a:noFill/>
          <a:ln/>
        </p:spPr>
        <p:txBody>
          <a:bodyPr wrap="square" lIns="0" tIns="0" rIns="0" bIns="0" rtlCol="0" anchor="t"/>
          <a:lstStyle/>
          <a:p>
            <a:pPr marL="0" indent="0" algn="l">
              <a:buNone/>
            </a:pPr>
            <a:r>
              <a:rPr lang="en-US" sz="1000" dirty="0">
                <a:solidFill>
                  <a:srgbClr val="4B5563"/>
                </a:solidFill>
                <a:latin typeface="Roboto" pitchFamily="34" charset="0"/>
                <a:ea typeface="Roboto" pitchFamily="34" charset="-122"/>
                <a:cs typeface="Roboto" pitchFamily="34" charset="-120"/>
              </a:rPr>
              <a:t>Lưu trạng thái LangGraph và lịch sử hội thoại thời gian thực.</a:t>
            </a:r>
            <a:endParaRPr lang="en-US" sz="1000" dirty="0"/>
          </a:p>
        </p:txBody>
      </p:sp>
      <p:sp>
        <p:nvSpPr>
          <p:cNvPr id="44" name="Shape 34">
            <a:extLst>
              <a:ext uri="{FF2B5EF4-FFF2-40B4-BE49-F238E27FC236}">
                <a16:creationId xmlns:a16="http://schemas.microsoft.com/office/drawing/2014/main" id="{EE17A75A-6899-9A40-36B7-F2D3AD62AE1E}"/>
              </a:ext>
            </a:extLst>
          </p:cNvPr>
          <p:cNvSpPr/>
          <p:nvPr/>
        </p:nvSpPr>
        <p:spPr>
          <a:xfrm>
            <a:off x="5650992" y="2970886"/>
            <a:ext cx="3467405" cy="476402"/>
          </a:xfrm>
          <a:prstGeom prst="rect">
            <a:avLst/>
          </a:prstGeom>
          <a:noFill/>
          <a:ln/>
        </p:spPr>
        <p:txBody>
          <a:bodyPr/>
          <a:lstStyle/>
          <a:p>
            <a:endParaRPr lang="en-US"/>
          </a:p>
        </p:txBody>
      </p:sp>
      <p:sp>
        <p:nvSpPr>
          <p:cNvPr id="45" name="Text 35">
            <a:extLst>
              <a:ext uri="{FF2B5EF4-FFF2-40B4-BE49-F238E27FC236}">
                <a16:creationId xmlns:a16="http://schemas.microsoft.com/office/drawing/2014/main" id="{5848E820-A4DF-7968-A9E9-D583DC6F8D8D}"/>
              </a:ext>
            </a:extLst>
          </p:cNvPr>
          <p:cNvSpPr/>
          <p:nvPr/>
        </p:nvSpPr>
        <p:spPr>
          <a:xfrm>
            <a:off x="5650992" y="2970886"/>
            <a:ext cx="3467405" cy="476402"/>
          </a:xfrm>
          <a:prstGeom prst="rect">
            <a:avLst/>
          </a:prstGeom>
          <a:solidFill>
            <a:srgbClr val="F9FAFB"/>
          </a:solidFill>
          <a:ln w="12700">
            <a:solidFill>
              <a:srgbClr val="F3F4F6"/>
            </a:solidFill>
          </a:ln>
        </p:spPr>
        <p:txBody>
          <a:bodyPr wrap="square" lIns="0" tIns="0" rIns="0" bIns="0" rtlCol="0" anchor="ctr"/>
          <a:lstStyle/>
          <a:p>
            <a:pPr marL="0" indent="0" algn="ctr">
              <a:buNone/>
            </a:pPr>
            <a:r>
              <a:rPr lang="en-US" sz="800" dirty="0">
                <a:solidFill>
                  <a:srgbClr val="6B7280"/>
                </a:solidFill>
                <a:latin typeface="ui-monospace" pitchFamily="34" charset="0"/>
                <a:ea typeface="ui-monospace" pitchFamily="34" charset="-122"/>
                <a:cs typeface="ui-monospace" pitchFamily="34" charset="-120"/>
              </a:rPr>
              <a:t>{ sessionId, messages[], langgraphState, checkpoint }</a:t>
            </a:r>
            <a:endParaRPr lang="en-US" sz="800" dirty="0"/>
          </a:p>
        </p:txBody>
      </p:sp>
      <p:sp>
        <p:nvSpPr>
          <p:cNvPr id="46" name="Shape 36">
            <a:extLst>
              <a:ext uri="{FF2B5EF4-FFF2-40B4-BE49-F238E27FC236}">
                <a16:creationId xmlns:a16="http://schemas.microsoft.com/office/drawing/2014/main" id="{59F27383-9358-A25D-8999-EB69D94B4B96}"/>
              </a:ext>
            </a:extLst>
          </p:cNvPr>
          <p:cNvSpPr/>
          <p:nvPr/>
        </p:nvSpPr>
        <p:spPr>
          <a:xfrm>
            <a:off x="5079492" y="3675888"/>
            <a:ext cx="4153205" cy="1238098"/>
          </a:xfrm>
          <a:prstGeom prst="roundRect">
            <a:avLst>
              <a:gd name="adj" fmla="val 2272"/>
            </a:avLst>
          </a:prstGeom>
          <a:solidFill>
            <a:srgbClr val="FFFFFF"/>
          </a:solidFill>
          <a:ln/>
        </p:spPr>
        <p:txBody>
          <a:bodyPr/>
          <a:lstStyle/>
          <a:p>
            <a:endParaRPr lang="en-US"/>
          </a:p>
        </p:txBody>
      </p:sp>
      <p:sp>
        <p:nvSpPr>
          <p:cNvPr id="47" name="Shape 37">
            <a:extLst>
              <a:ext uri="{FF2B5EF4-FFF2-40B4-BE49-F238E27FC236}">
                <a16:creationId xmlns:a16="http://schemas.microsoft.com/office/drawing/2014/main" id="{DB3A3412-0881-F558-1385-B4187CF96E45}"/>
              </a:ext>
            </a:extLst>
          </p:cNvPr>
          <p:cNvSpPr/>
          <p:nvPr/>
        </p:nvSpPr>
        <p:spPr>
          <a:xfrm>
            <a:off x="5079492" y="3675888"/>
            <a:ext cx="38405" cy="1238098"/>
          </a:xfrm>
          <a:prstGeom prst="roundRect">
            <a:avLst>
              <a:gd name="adj" fmla="val 73260"/>
            </a:avLst>
          </a:prstGeom>
          <a:solidFill>
            <a:srgbClr val="000000"/>
          </a:solidFill>
          <a:ln w="12700">
            <a:solidFill>
              <a:srgbClr val="000000">
                <a:alpha val="0"/>
              </a:srgbClr>
            </a:solidFill>
            <a:prstDash val="solid"/>
          </a:ln>
        </p:spPr>
        <p:txBody>
          <a:bodyPr/>
          <a:lstStyle/>
          <a:p>
            <a:endParaRPr lang="en-US"/>
          </a:p>
        </p:txBody>
      </p:sp>
      <p:sp>
        <p:nvSpPr>
          <p:cNvPr id="48" name="Shape 38">
            <a:extLst>
              <a:ext uri="{FF2B5EF4-FFF2-40B4-BE49-F238E27FC236}">
                <a16:creationId xmlns:a16="http://schemas.microsoft.com/office/drawing/2014/main" id="{35D826B2-7350-1236-6F5B-0B15F226AAD9}"/>
              </a:ext>
            </a:extLst>
          </p:cNvPr>
          <p:cNvSpPr/>
          <p:nvPr/>
        </p:nvSpPr>
        <p:spPr>
          <a:xfrm>
            <a:off x="5232197" y="3790188"/>
            <a:ext cx="304495" cy="304495"/>
          </a:xfrm>
          <a:prstGeom prst="ellipse">
            <a:avLst/>
          </a:prstGeom>
          <a:solidFill>
            <a:srgbClr val="F3F4F6"/>
          </a:solidFill>
          <a:ln w="12700">
            <a:solidFill>
              <a:srgbClr val="FFFFFF">
                <a:alpha val="0"/>
              </a:srgbClr>
            </a:solidFill>
            <a:prstDash val="solid"/>
          </a:ln>
        </p:spPr>
        <p:txBody>
          <a:bodyPr/>
          <a:lstStyle/>
          <a:p>
            <a:endParaRPr lang="en-US"/>
          </a:p>
        </p:txBody>
      </p:sp>
      <p:pic>
        <p:nvPicPr>
          <p:cNvPr id="49" name="Image 7" descr="preencoded.png">
            <a:extLst>
              <a:ext uri="{FF2B5EF4-FFF2-40B4-BE49-F238E27FC236}">
                <a16:creationId xmlns:a16="http://schemas.microsoft.com/office/drawing/2014/main" id="{F605425C-E1D9-B37F-643B-D1D8F4C8B0B8}"/>
              </a:ext>
            </a:extLst>
          </p:cNvPr>
          <p:cNvPicPr>
            <a:picLocks noChangeAspect="1"/>
          </p:cNvPicPr>
          <p:nvPr/>
        </p:nvPicPr>
        <p:blipFill>
          <a:blip r:embed="rId9"/>
          <a:srcRect t="-43" b="-43"/>
          <a:stretch/>
        </p:blipFill>
        <p:spPr>
          <a:xfrm>
            <a:off x="5318151" y="3866083"/>
            <a:ext cx="133502" cy="152705"/>
          </a:xfrm>
          <a:prstGeom prst="rect">
            <a:avLst/>
          </a:prstGeom>
        </p:spPr>
      </p:pic>
      <p:sp>
        <p:nvSpPr>
          <p:cNvPr id="50" name="Text 39">
            <a:extLst>
              <a:ext uri="{FF2B5EF4-FFF2-40B4-BE49-F238E27FC236}">
                <a16:creationId xmlns:a16="http://schemas.microsoft.com/office/drawing/2014/main" id="{B3E4D5B0-72EB-A3BA-A759-1AD7D939338E}"/>
              </a:ext>
            </a:extLst>
          </p:cNvPr>
          <p:cNvSpPr txBox="1"/>
          <p:nvPr/>
        </p:nvSpPr>
        <p:spPr>
          <a:xfrm>
            <a:off x="5650992" y="3790188"/>
            <a:ext cx="1867205" cy="228600"/>
          </a:xfrm>
          <a:prstGeom prst="rect">
            <a:avLst/>
          </a:prstGeom>
          <a:noFill/>
          <a:ln/>
        </p:spPr>
        <p:txBody>
          <a:bodyPr wrap="square" lIns="0" tIns="0" rIns="0" bIns="0" rtlCol="0" anchor="ctr"/>
          <a:lstStyle/>
          <a:p>
            <a:pPr marL="0" indent="0" algn="l">
              <a:buNone/>
            </a:pPr>
            <a:r>
              <a:rPr lang="en-US" sz="1100" b="1" dirty="0">
                <a:solidFill>
                  <a:srgbClr val="1F2937"/>
                </a:solidFill>
                <a:latin typeface="Montserrat" pitchFamily="34" charset="0"/>
                <a:ea typeface="Montserrat" pitchFamily="34" charset="-122"/>
                <a:cs typeface="Montserrat" pitchFamily="34" charset="-120"/>
              </a:rPr>
              <a:t>DocumentEmbedding</a:t>
            </a:r>
            <a:endParaRPr lang="en-US" sz="1100" dirty="0"/>
          </a:p>
        </p:txBody>
      </p:sp>
      <p:sp>
        <p:nvSpPr>
          <p:cNvPr id="51" name="Text 40">
            <a:extLst>
              <a:ext uri="{FF2B5EF4-FFF2-40B4-BE49-F238E27FC236}">
                <a16:creationId xmlns:a16="http://schemas.microsoft.com/office/drawing/2014/main" id="{4CE6C3A6-8CC5-5DC7-7886-F8952A834E4A}"/>
              </a:ext>
            </a:extLst>
          </p:cNvPr>
          <p:cNvSpPr txBox="1"/>
          <p:nvPr/>
        </p:nvSpPr>
        <p:spPr>
          <a:xfrm>
            <a:off x="7883957" y="3828593"/>
            <a:ext cx="1314907" cy="152705"/>
          </a:xfrm>
          <a:prstGeom prst="rect">
            <a:avLst/>
          </a:prstGeom>
          <a:noFill/>
          <a:ln/>
        </p:spPr>
        <p:txBody>
          <a:bodyPr wrap="square" lIns="0" tIns="0" rIns="0" bIns="0" rtlCol="0" anchor="ctr"/>
          <a:lstStyle/>
          <a:p>
            <a:pPr marL="0" indent="0" algn="l">
              <a:buNone/>
            </a:pPr>
            <a:r>
              <a:rPr lang="en-US" sz="800" dirty="0">
                <a:solidFill>
                  <a:srgbClr val="9CA3AF"/>
                </a:solidFill>
                <a:latin typeface="ui-monospace" pitchFamily="34" charset="0"/>
                <a:ea typeface="ui-monospace" pitchFamily="34" charset="-122"/>
                <a:cs typeface="ui-monospace" pitchFamily="34" charset="-120"/>
              </a:rPr>
              <a:t>documentembeddings</a:t>
            </a:r>
            <a:endParaRPr lang="en-US" sz="800" dirty="0"/>
          </a:p>
        </p:txBody>
      </p:sp>
      <p:sp>
        <p:nvSpPr>
          <p:cNvPr id="52" name="Text 41">
            <a:extLst>
              <a:ext uri="{FF2B5EF4-FFF2-40B4-BE49-F238E27FC236}">
                <a16:creationId xmlns:a16="http://schemas.microsoft.com/office/drawing/2014/main" id="{96A675E7-32FC-4FA5-BF84-251524BE6B84}"/>
              </a:ext>
            </a:extLst>
          </p:cNvPr>
          <p:cNvSpPr txBox="1"/>
          <p:nvPr/>
        </p:nvSpPr>
        <p:spPr>
          <a:xfrm>
            <a:off x="5650992" y="4057193"/>
            <a:ext cx="4101998" cy="191110"/>
          </a:xfrm>
          <a:prstGeom prst="rect">
            <a:avLst/>
          </a:prstGeom>
          <a:noFill/>
          <a:ln/>
        </p:spPr>
        <p:txBody>
          <a:bodyPr wrap="square" lIns="0" tIns="0" rIns="0" bIns="0" rtlCol="0" anchor="ctr"/>
          <a:lstStyle/>
          <a:p>
            <a:pPr marL="0" indent="0" algn="l">
              <a:buNone/>
            </a:pPr>
            <a:r>
              <a:rPr lang="en-US" sz="1000" dirty="0">
                <a:solidFill>
                  <a:srgbClr val="4B5563"/>
                </a:solidFill>
                <a:latin typeface="Roboto" pitchFamily="34" charset="0"/>
                <a:ea typeface="Roboto" pitchFamily="34" charset="-122"/>
                <a:cs typeface="Roboto" pitchFamily="34" charset="-120"/>
              </a:rPr>
              <a:t>Vector store cho RAG, lưu trữ chunk tài liệu PCCC/Sơ cứu.</a:t>
            </a:r>
            <a:endParaRPr lang="en-US" sz="1000" dirty="0"/>
          </a:p>
        </p:txBody>
      </p:sp>
      <p:sp>
        <p:nvSpPr>
          <p:cNvPr id="53" name="Shape 42">
            <a:extLst>
              <a:ext uri="{FF2B5EF4-FFF2-40B4-BE49-F238E27FC236}">
                <a16:creationId xmlns:a16="http://schemas.microsoft.com/office/drawing/2014/main" id="{8E232638-2EA8-E43B-A835-9A4EE1A78EF4}"/>
              </a:ext>
            </a:extLst>
          </p:cNvPr>
          <p:cNvSpPr/>
          <p:nvPr/>
        </p:nvSpPr>
        <p:spPr>
          <a:xfrm>
            <a:off x="5650992" y="4323283"/>
            <a:ext cx="3467405" cy="476402"/>
          </a:xfrm>
          <a:prstGeom prst="rect">
            <a:avLst/>
          </a:prstGeom>
          <a:noFill/>
          <a:ln/>
        </p:spPr>
        <p:txBody>
          <a:bodyPr/>
          <a:lstStyle/>
          <a:p>
            <a:endParaRPr lang="en-US"/>
          </a:p>
        </p:txBody>
      </p:sp>
      <p:sp>
        <p:nvSpPr>
          <p:cNvPr id="54" name="Text 43">
            <a:extLst>
              <a:ext uri="{FF2B5EF4-FFF2-40B4-BE49-F238E27FC236}">
                <a16:creationId xmlns:a16="http://schemas.microsoft.com/office/drawing/2014/main" id="{D1DD11E9-A104-1AAC-A4BF-1AADE16D5C3E}"/>
              </a:ext>
            </a:extLst>
          </p:cNvPr>
          <p:cNvSpPr/>
          <p:nvPr/>
        </p:nvSpPr>
        <p:spPr>
          <a:xfrm>
            <a:off x="5650992" y="4323283"/>
            <a:ext cx="3467405" cy="476402"/>
          </a:xfrm>
          <a:prstGeom prst="rect">
            <a:avLst/>
          </a:prstGeom>
          <a:solidFill>
            <a:srgbClr val="F9FAFB"/>
          </a:solidFill>
          <a:ln w="12700">
            <a:solidFill>
              <a:srgbClr val="F3F4F6"/>
            </a:solidFill>
          </a:ln>
        </p:spPr>
        <p:txBody>
          <a:bodyPr wrap="square" lIns="0" tIns="0" rIns="0" bIns="0" rtlCol="0" anchor="ctr"/>
          <a:lstStyle/>
          <a:p>
            <a:pPr marL="0" indent="0" algn="ctr">
              <a:buNone/>
            </a:pPr>
            <a:r>
              <a:rPr lang="en-US" sz="800" dirty="0">
                <a:solidFill>
                  <a:srgbClr val="6B7280"/>
                </a:solidFill>
                <a:latin typeface="ui-monospace" pitchFamily="34" charset="0"/>
                <a:ea typeface="ui-monospace" pitchFamily="34" charset="-122"/>
                <a:cs typeface="ui-monospace" pitchFamily="34" charset="-120"/>
              </a:rPr>
              <a:t>{ content, embedding[1536], metadata: { type, source, page } }</a:t>
            </a:r>
            <a:endParaRPr lang="en-US" sz="800" dirty="0"/>
          </a:p>
        </p:txBody>
      </p:sp>
      <p:sp>
        <p:nvSpPr>
          <p:cNvPr id="56" name="Shape 45">
            <a:extLst>
              <a:ext uri="{FF2B5EF4-FFF2-40B4-BE49-F238E27FC236}">
                <a16:creationId xmlns:a16="http://schemas.microsoft.com/office/drawing/2014/main" id="{81EAD2B9-9F35-A2A8-2EA0-C4325A885D89}"/>
              </a:ext>
            </a:extLst>
          </p:cNvPr>
          <p:cNvSpPr/>
          <p:nvPr/>
        </p:nvSpPr>
        <p:spPr>
          <a:xfrm>
            <a:off x="0" y="7658100"/>
            <a:ext cx="9752990" cy="9144"/>
          </a:xfrm>
          <a:prstGeom prst="rect">
            <a:avLst/>
          </a:prstGeom>
          <a:solidFill>
            <a:srgbClr val="E5E7EB"/>
          </a:solidFill>
          <a:ln w="12700">
            <a:solidFill>
              <a:srgbClr val="E5E7EB">
                <a:alpha val="0"/>
              </a:srgbClr>
            </a:solidFill>
            <a:prstDash val="solid"/>
          </a:ln>
        </p:spPr>
        <p:txBody>
          <a:bodyPr/>
          <a:lstStyle/>
          <a:p>
            <a:endParaRPr lang="en-US"/>
          </a:p>
        </p:txBody>
      </p:sp>
      <p:sp>
        <p:nvSpPr>
          <p:cNvPr id="58" name="Text 47">
            <a:extLst>
              <a:ext uri="{FF2B5EF4-FFF2-40B4-BE49-F238E27FC236}">
                <a16:creationId xmlns:a16="http://schemas.microsoft.com/office/drawing/2014/main" id="{4F5B4D08-B5DF-FD00-BC24-1D5D60A2F1A1}"/>
              </a:ext>
            </a:extLst>
          </p:cNvPr>
          <p:cNvSpPr txBox="1"/>
          <p:nvPr/>
        </p:nvSpPr>
        <p:spPr>
          <a:xfrm>
            <a:off x="8862365" y="3723437"/>
            <a:ext cx="533095" cy="152705"/>
          </a:xfrm>
          <a:prstGeom prst="rect">
            <a:avLst/>
          </a:prstGeom>
          <a:noFill/>
          <a:ln/>
        </p:spPr>
        <p:txBody>
          <a:bodyPr wrap="square" lIns="0" tIns="0" rIns="0" bIns="0" rtlCol="0" anchor="ctr"/>
          <a:lstStyle/>
          <a:p>
            <a:pPr marL="0" indent="0" algn="l">
              <a:buNone/>
            </a:pPr>
            <a:r>
              <a:rPr lang="en-US" sz="800" dirty="0">
                <a:solidFill>
                  <a:srgbClr val="6B7280"/>
                </a:solidFill>
                <a:latin typeface="Roboto" pitchFamily="34" charset="0"/>
                <a:ea typeface="Roboto" pitchFamily="34" charset="-122"/>
                <a:cs typeface="Roboto" pitchFamily="34" charset="-120"/>
              </a:rPr>
              <a:t>Trang 11</a:t>
            </a:r>
            <a:endParaRPr lang="en-US" sz="800" dirty="0"/>
          </a:p>
        </p:txBody>
      </p:sp>
      <p:pic>
        <p:nvPicPr>
          <p:cNvPr id="59" name="Image 8" descr="preencoded.png">
            <a:extLst>
              <a:ext uri="{FF2B5EF4-FFF2-40B4-BE49-F238E27FC236}">
                <a16:creationId xmlns:a16="http://schemas.microsoft.com/office/drawing/2014/main" id="{93F0B293-CBDB-0020-EA11-30ABCDB6EEA6}"/>
              </a:ext>
            </a:extLst>
          </p:cNvPr>
          <p:cNvPicPr>
            <a:picLocks noChangeAspect="1"/>
          </p:cNvPicPr>
          <p:nvPr/>
        </p:nvPicPr>
        <p:blipFill>
          <a:blip r:embed="rId10"/>
          <a:srcRect t="-19" b="-19"/>
          <a:stretch/>
        </p:blipFill>
        <p:spPr>
          <a:xfrm>
            <a:off x="0" y="0"/>
            <a:ext cx="9752990" cy="952805"/>
          </a:xfrm>
          <a:prstGeom prst="rect">
            <a:avLst/>
          </a:prstGeom>
        </p:spPr>
      </p:pic>
      <p:sp>
        <p:nvSpPr>
          <p:cNvPr id="60" name="Text 48">
            <a:extLst>
              <a:ext uri="{FF2B5EF4-FFF2-40B4-BE49-F238E27FC236}">
                <a16:creationId xmlns:a16="http://schemas.microsoft.com/office/drawing/2014/main" id="{BB335EBF-85CC-4F36-EACA-97902126B83D}"/>
              </a:ext>
            </a:extLst>
          </p:cNvPr>
          <p:cNvSpPr txBox="1"/>
          <p:nvPr/>
        </p:nvSpPr>
        <p:spPr>
          <a:xfrm>
            <a:off x="971093" y="228600"/>
            <a:ext cx="3391510" cy="267005"/>
          </a:xfrm>
          <a:prstGeom prst="rect">
            <a:avLst/>
          </a:prstGeom>
          <a:noFill/>
          <a:ln/>
        </p:spPr>
        <p:txBody>
          <a:bodyPr wrap="square" lIns="0" tIns="0" rIns="0" bIns="0" rtlCol="0" anchor="ctr"/>
          <a:lstStyle/>
          <a:p>
            <a:pPr marL="0" indent="0" algn="l">
              <a:buNone/>
            </a:pPr>
            <a:r>
              <a:rPr lang="en-US" sz="1400" b="1" dirty="0">
                <a:solidFill>
                  <a:srgbClr val="1F2937"/>
                </a:solidFill>
                <a:latin typeface="Montserrat" pitchFamily="34" charset="0"/>
                <a:ea typeface="Montserrat" pitchFamily="34" charset="-122"/>
                <a:cs typeface="Montserrat" pitchFamily="34" charset="-120"/>
              </a:rPr>
              <a:t>Công nghệ &amp; Mô hình dữ liệu</a:t>
            </a:r>
            <a:endParaRPr lang="en-US" sz="1400" dirty="0"/>
          </a:p>
        </p:txBody>
      </p:sp>
      <p:sp>
        <p:nvSpPr>
          <p:cNvPr id="61" name="Text 49">
            <a:extLst>
              <a:ext uri="{FF2B5EF4-FFF2-40B4-BE49-F238E27FC236}">
                <a16:creationId xmlns:a16="http://schemas.microsoft.com/office/drawing/2014/main" id="{055AD2E2-AEBD-A1F6-B361-E8F0E01D2096}"/>
              </a:ext>
            </a:extLst>
          </p:cNvPr>
          <p:cNvSpPr txBox="1"/>
          <p:nvPr/>
        </p:nvSpPr>
        <p:spPr>
          <a:xfrm>
            <a:off x="971093" y="495605"/>
            <a:ext cx="3391510" cy="191110"/>
          </a:xfrm>
          <a:prstGeom prst="rect">
            <a:avLst/>
          </a:prstGeom>
          <a:noFill/>
          <a:ln/>
        </p:spPr>
        <p:txBody>
          <a:bodyPr wrap="square" lIns="0" tIns="0" rIns="0" bIns="0" rtlCol="0" anchor="ctr"/>
          <a:lstStyle/>
          <a:p>
            <a:pPr marL="0" indent="0" algn="l">
              <a:buNone/>
            </a:pPr>
            <a:r>
              <a:rPr lang="en-US" sz="1000" dirty="0">
                <a:solidFill>
                  <a:srgbClr val="6B7280"/>
                </a:solidFill>
                <a:latin typeface="Roboto" pitchFamily="34" charset="0"/>
                <a:ea typeface="Roboto" pitchFamily="34" charset="-122"/>
                <a:cs typeface="Roboto" pitchFamily="34" charset="-120"/>
              </a:rPr>
              <a:t>Tech Stack &amp; Database Schema Design</a:t>
            </a:r>
            <a:endParaRPr lang="en-US" sz="1000" dirty="0"/>
          </a:p>
        </p:txBody>
      </p:sp>
      <p:pic>
        <p:nvPicPr>
          <p:cNvPr id="62" name="Image 9" descr="preencoded.png">
            <a:extLst>
              <a:ext uri="{FF2B5EF4-FFF2-40B4-BE49-F238E27FC236}">
                <a16:creationId xmlns:a16="http://schemas.microsoft.com/office/drawing/2014/main" id="{0750FD6F-CA3B-6B29-C1C3-8A81888BC6B5}"/>
              </a:ext>
            </a:extLst>
          </p:cNvPr>
          <p:cNvPicPr>
            <a:picLocks noChangeAspect="1"/>
          </p:cNvPicPr>
          <p:nvPr/>
        </p:nvPicPr>
        <p:blipFill>
          <a:blip r:embed="rId11"/>
          <a:srcRect l="-769" r="-769"/>
          <a:stretch/>
        </p:blipFill>
        <p:spPr>
          <a:xfrm>
            <a:off x="457200" y="302666"/>
            <a:ext cx="362102" cy="285293"/>
          </a:xfrm>
          <a:prstGeom prst="rect">
            <a:avLst/>
          </a:prstGeom>
        </p:spPr>
      </p:pic>
      <p:sp>
        <p:nvSpPr>
          <p:cNvPr id="63" name="Text 50">
            <a:extLst>
              <a:ext uri="{FF2B5EF4-FFF2-40B4-BE49-F238E27FC236}">
                <a16:creationId xmlns:a16="http://schemas.microsoft.com/office/drawing/2014/main" id="{31068AA8-23F0-31B0-24D2-53EA4500F898}"/>
              </a:ext>
            </a:extLst>
          </p:cNvPr>
          <p:cNvSpPr txBox="1"/>
          <p:nvPr/>
        </p:nvSpPr>
        <p:spPr>
          <a:xfrm>
            <a:off x="8978494" y="152705"/>
            <a:ext cx="476402" cy="381305"/>
          </a:xfrm>
          <a:prstGeom prst="rect">
            <a:avLst/>
          </a:prstGeom>
          <a:noFill/>
          <a:ln/>
        </p:spPr>
        <p:txBody>
          <a:bodyPr wrap="square" lIns="0" tIns="0" rIns="0" bIns="0" rtlCol="0" anchor="ctr"/>
          <a:lstStyle/>
          <a:p>
            <a:pPr marL="0" indent="0" algn="r">
              <a:buNone/>
            </a:pPr>
            <a:r>
              <a:rPr lang="en-US" sz="2600" b="1" dirty="0">
                <a:solidFill>
                  <a:srgbClr val="F3F4F6"/>
                </a:solidFill>
                <a:latin typeface="Roboto" pitchFamily="34" charset="0"/>
                <a:ea typeface="Roboto" pitchFamily="34" charset="-122"/>
                <a:cs typeface="Roboto" pitchFamily="34" charset="-120"/>
              </a:rPr>
              <a:t>11</a:t>
            </a:r>
            <a:endParaRPr lang="en-US" sz="2600" dirty="0"/>
          </a:p>
        </p:txBody>
      </p:sp>
      <p:sp>
        <p:nvSpPr>
          <p:cNvPr id="71" name="Text 6">
            <a:extLst>
              <a:ext uri="{FF2B5EF4-FFF2-40B4-BE49-F238E27FC236}">
                <a16:creationId xmlns:a16="http://schemas.microsoft.com/office/drawing/2014/main" id="{130E9F4E-B6F1-AF84-BE11-43F990A4E9B2}"/>
              </a:ext>
            </a:extLst>
          </p:cNvPr>
          <p:cNvSpPr txBox="1"/>
          <p:nvPr/>
        </p:nvSpPr>
        <p:spPr>
          <a:xfrm>
            <a:off x="8913571" y="7015277"/>
            <a:ext cx="467258" cy="152705"/>
          </a:xfrm>
          <a:prstGeom prst="rect">
            <a:avLst/>
          </a:prstGeom>
          <a:noFill/>
          <a:ln/>
        </p:spPr>
        <p:txBody>
          <a:bodyPr wrap="square" lIns="0" tIns="0" rIns="0" bIns="0" rtlCol="0" anchor="ctr"/>
          <a:lstStyle/>
          <a:p>
            <a:pPr marL="0" indent="0" algn="l">
              <a:buNone/>
            </a:pPr>
            <a:r>
              <a:rPr lang="en-US" sz="800" dirty="0">
                <a:solidFill>
                  <a:srgbClr val="6B7280"/>
                </a:solidFill>
                <a:latin typeface="Roboto" pitchFamily="34" charset="0"/>
                <a:ea typeface="Roboto" pitchFamily="34" charset="-122"/>
                <a:cs typeface="Roboto" pitchFamily="34" charset="-120"/>
              </a:rPr>
              <a:t>Trang 11</a:t>
            </a:r>
            <a:endParaRPr lang="en-US" sz="800" dirty="0"/>
          </a:p>
        </p:txBody>
      </p:sp>
    </p:spTree>
    <p:extLst>
      <p:ext uri="{BB962C8B-B14F-4D97-AF65-F5344CB8AC3E}">
        <p14:creationId xmlns:p14="http://schemas.microsoft.com/office/powerpoint/2010/main" val="36836217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9752990" cy="7315200"/>
          </a:xfrm>
          <a:prstGeom prst="rect">
            <a:avLst/>
          </a:prstGeom>
          <a:solidFill>
            <a:srgbClr val="F3F4F6"/>
          </a:solidFill>
          <a:ln w="12700">
            <a:solidFill>
              <a:srgbClr val="FFFFFF">
                <a:alpha val="0"/>
              </a:srgbClr>
            </a:solidFill>
            <a:prstDash val="soli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Shape 1"/>
          <p:cNvSpPr/>
          <p:nvPr/>
        </p:nvSpPr>
        <p:spPr>
          <a:xfrm>
            <a:off x="0" y="0"/>
            <a:ext cx="9752990" cy="7315200"/>
          </a:xfrm>
          <a:prstGeom prst="rect">
            <a:avLst/>
          </a:prstGeom>
          <a:solidFill>
            <a:srgbClr val="FFFFFF"/>
          </a:solidFill>
          <a:ln w="12700">
            <a:solidFill>
              <a:srgbClr val="FFFFFF">
                <a:alpha val="0"/>
              </a:srgbClr>
            </a:solidFill>
            <a:prstDash val="soli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 name="Shape 2"/>
          <p:cNvSpPr/>
          <p:nvPr/>
        </p:nvSpPr>
        <p:spPr>
          <a:xfrm>
            <a:off x="0" y="952805"/>
            <a:ext cx="9752990" cy="5905195"/>
          </a:xfrm>
          <a:prstGeom prst="rect">
            <a:avLst/>
          </a:prstGeom>
          <a:solidFill>
            <a:srgbClr val="F9FAFB"/>
          </a:solidFill>
          <a:ln w="12700">
            <a:solidFill>
              <a:srgbClr val="FFFFFF">
                <a:alpha val="0"/>
              </a:srgbClr>
            </a:solidFill>
            <a:prstDash val="soli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Shape 3"/>
          <p:cNvSpPr/>
          <p:nvPr/>
        </p:nvSpPr>
        <p:spPr>
          <a:xfrm>
            <a:off x="6502298" y="952805"/>
            <a:ext cx="3257093" cy="5905195"/>
          </a:xfrm>
          <a:prstGeom prst="rect">
            <a:avLst/>
          </a:prstGeom>
          <a:solidFill>
            <a:srgbClr val="EFF6FF">
              <a:alpha val="40000"/>
            </a:srgbClr>
          </a:solidFill>
          <a:ln w="12700">
            <a:solidFill>
              <a:srgbClr val="FFFFFF">
                <a:alpha val="0"/>
              </a:srgbClr>
            </a:solidFill>
            <a:prstDash val="soli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Shape 4"/>
          <p:cNvSpPr/>
          <p:nvPr/>
        </p:nvSpPr>
        <p:spPr>
          <a:xfrm>
            <a:off x="0" y="6858000"/>
            <a:ext cx="9752990" cy="457200"/>
          </a:xfrm>
          <a:prstGeom prst="rect">
            <a:avLst/>
          </a:prstGeom>
          <a:solidFill>
            <a:srgbClr val="F9FAFB"/>
          </a:solid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hape 5"/>
          <p:cNvSpPr/>
          <p:nvPr/>
        </p:nvSpPr>
        <p:spPr>
          <a:xfrm>
            <a:off x="0" y="6858000"/>
            <a:ext cx="9752990" cy="9144"/>
          </a:xfrm>
          <a:prstGeom prst="rect">
            <a:avLst/>
          </a:prstGeom>
          <a:solidFill>
            <a:srgbClr val="E5E7EB"/>
          </a:solidFill>
          <a:ln w="12700">
            <a:solidFill>
              <a:srgbClr val="E5E7EB">
                <a:alpha val="0"/>
              </a:srgbClr>
            </a:solidFill>
            <a:prstDash val="soli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Text 6"/>
          <p:cNvSpPr txBox="1"/>
          <p:nvPr/>
        </p:nvSpPr>
        <p:spPr>
          <a:xfrm>
            <a:off x="457200" y="7015277"/>
            <a:ext cx="2176272" cy="152705"/>
          </a:xfrm>
          <a:prstGeom prst="rect">
            <a:avLst/>
          </a:prstGeom>
          <a:noFill/>
          <a:ln/>
        </p:spPr>
        <p:txBody>
          <a:bodyPr wrap="square" lIns="0" tIns="0" rIns="0" b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6B7280"/>
                </a:solidFill>
                <a:effectLst/>
                <a:uLnTx/>
                <a:uFillTx/>
                <a:latin typeface="Roboto" pitchFamily="34" charset="0"/>
                <a:ea typeface="Roboto" pitchFamily="34" charset="-122"/>
                <a:cs typeface="Roboto" pitchFamily="34" charset="-120"/>
              </a:rPr>
              <a:t>Đồ án Tốt nghiệp - Đặng Kiến Tường</a:t>
            </a:r>
            <a:endPar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Text 7"/>
          <p:cNvSpPr txBox="1"/>
          <p:nvPr/>
        </p:nvSpPr>
        <p:spPr>
          <a:xfrm>
            <a:off x="8849563" y="7015277"/>
            <a:ext cx="533095" cy="152705"/>
          </a:xfrm>
          <a:prstGeom prst="rect">
            <a:avLst/>
          </a:prstGeom>
          <a:noFill/>
          <a:ln/>
        </p:spPr>
        <p:txBody>
          <a:bodyPr wrap="square" lIns="0" tIns="0" rIns="0" b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6B7280"/>
                </a:solidFill>
                <a:effectLst/>
                <a:uLnTx/>
                <a:uFillTx/>
                <a:latin typeface="Roboto" pitchFamily="34" charset="0"/>
                <a:ea typeface="Roboto" pitchFamily="34" charset="-122"/>
                <a:cs typeface="Roboto" pitchFamily="34" charset="-120"/>
              </a:rPr>
              <a:t>Trang 12</a:t>
            </a:r>
            <a:endPar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0" name="Image 0" descr="preencoded.png"/>
          <p:cNvPicPr>
            <a:picLocks noChangeAspect="1"/>
          </p:cNvPicPr>
          <p:nvPr/>
        </p:nvPicPr>
        <p:blipFill>
          <a:blip r:embed="rId3"/>
          <a:srcRect t="-19" b="-19"/>
          <a:stretch/>
        </p:blipFill>
        <p:spPr>
          <a:xfrm>
            <a:off x="0" y="0"/>
            <a:ext cx="9752990" cy="952805"/>
          </a:xfrm>
          <a:prstGeom prst="rect">
            <a:avLst/>
          </a:prstGeom>
        </p:spPr>
      </p:pic>
      <p:sp>
        <p:nvSpPr>
          <p:cNvPr id="11" name="Text 8"/>
          <p:cNvSpPr txBox="1"/>
          <p:nvPr/>
        </p:nvSpPr>
        <p:spPr>
          <a:xfrm>
            <a:off x="895198" y="228600"/>
            <a:ext cx="3185770" cy="267005"/>
          </a:xfrm>
          <a:prstGeom prst="rect">
            <a:avLst/>
          </a:prstGeom>
          <a:noFill/>
          <a:ln/>
        </p:spPr>
        <p:txBody>
          <a:bodyPr wrap="square" lIns="0" tIns="0" rIns="0" b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1F2937"/>
                </a:solidFill>
                <a:effectLst/>
                <a:uLnTx/>
                <a:uFillTx/>
                <a:latin typeface="Montserrat" pitchFamily="34" charset="0"/>
                <a:ea typeface="Montserrat" pitchFamily="34" charset="-122"/>
                <a:cs typeface="Montserrat" pitchFamily="34" charset="-120"/>
              </a:rPr>
              <a:t>Thiết lập Đánh giá &amp; Độ đo</a:t>
            </a: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 name="Text 9"/>
          <p:cNvSpPr txBox="1"/>
          <p:nvPr/>
        </p:nvSpPr>
        <p:spPr>
          <a:xfrm>
            <a:off x="895198" y="495605"/>
            <a:ext cx="3235147" cy="191110"/>
          </a:xfrm>
          <a:prstGeom prst="rect">
            <a:avLst/>
          </a:prstGeom>
          <a:noFill/>
          <a:ln/>
        </p:spPr>
        <p:txBody>
          <a:bodyPr wrap="square" lIns="0" tIns="0" rIns="0" b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3" name="Image 1" descr="preencoded.png"/>
          <p:cNvPicPr>
            <a:picLocks noChangeAspect="1"/>
          </p:cNvPicPr>
          <p:nvPr/>
        </p:nvPicPr>
        <p:blipFill>
          <a:blip r:embed="rId4"/>
          <a:srcRect/>
          <a:stretch/>
        </p:blipFill>
        <p:spPr>
          <a:xfrm>
            <a:off x="457200" y="302666"/>
            <a:ext cx="285293" cy="285293"/>
          </a:xfrm>
          <a:prstGeom prst="rect">
            <a:avLst/>
          </a:prstGeom>
        </p:spPr>
      </p:pic>
      <p:sp>
        <p:nvSpPr>
          <p:cNvPr id="14" name="Text 10"/>
          <p:cNvSpPr txBox="1"/>
          <p:nvPr/>
        </p:nvSpPr>
        <p:spPr>
          <a:xfrm>
            <a:off x="8978494" y="152705"/>
            <a:ext cx="476402" cy="381305"/>
          </a:xfrm>
          <a:prstGeom prst="rect">
            <a:avLst/>
          </a:prstGeom>
          <a:noFill/>
          <a:ln/>
        </p:spPr>
        <p:txBody>
          <a:bodyPr wrap="square" lIns="0" tIns="0" rIns="0" bIns="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600" b="1" i="0" u="none" strike="noStrike" kern="1200" cap="none" spc="0" normalizeH="0" baseline="0" noProof="0" dirty="0">
                <a:ln>
                  <a:noFill/>
                </a:ln>
                <a:solidFill>
                  <a:srgbClr val="F3F4F6"/>
                </a:solidFill>
                <a:effectLst/>
                <a:uLnTx/>
                <a:uFillTx/>
                <a:latin typeface="Roboto" pitchFamily="34" charset="0"/>
                <a:ea typeface="Roboto" pitchFamily="34" charset="-122"/>
                <a:cs typeface="Roboto" pitchFamily="34" charset="-120"/>
              </a:rPr>
              <a:t>12</a:t>
            </a:r>
            <a:endParaRPr kumimoji="0" lang="en-US" sz="2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 name="Shape 11"/>
          <p:cNvSpPr/>
          <p:nvPr/>
        </p:nvSpPr>
        <p:spPr>
          <a:xfrm>
            <a:off x="457200" y="1257300"/>
            <a:ext cx="38405" cy="267005"/>
          </a:xfrm>
          <a:prstGeom prst="rect">
            <a:avLst/>
          </a:prstGeom>
          <a:solidFill>
            <a:srgbClr val="3B82F6"/>
          </a:solidFill>
          <a:ln w="12700">
            <a:solidFill>
              <a:srgbClr val="3B82F6">
                <a:alpha val="0"/>
              </a:srgbClr>
            </a:solidFill>
            <a:prstDash val="soli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Text 12"/>
          <p:cNvSpPr txBox="1"/>
          <p:nvPr/>
        </p:nvSpPr>
        <p:spPr>
          <a:xfrm>
            <a:off x="609905" y="1257300"/>
            <a:ext cx="4990795" cy="267005"/>
          </a:xfrm>
          <a:prstGeom prst="rect">
            <a:avLst/>
          </a:prstGeom>
          <a:solidFill>
            <a:srgbClr val="FFFFFF">
              <a:alpha val="0"/>
            </a:srgbClr>
          </a:solidFill>
          <a:ln>
            <a:solidFill>
              <a:srgbClr val="FFFFFF">
                <a:alpha val="0"/>
              </a:srgbClr>
            </a:solidFill>
          </a:ln>
        </p:spPr>
        <p:txBody>
          <a:bodyPr wrap="square" lIns="0" tIns="0" rIns="0" b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1F2937"/>
                </a:solidFill>
                <a:effectLst/>
                <a:uLnTx/>
                <a:uFillTx/>
                <a:latin typeface="Montserrat" pitchFamily="34" charset="0"/>
                <a:ea typeface="Montserrat" pitchFamily="34" charset="-122"/>
                <a:cs typeface="Montserrat" pitchFamily="34" charset="-120"/>
              </a:rPr>
              <a:t>Chỉ số RAG (DeepEval Framework)</a:t>
            </a: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7" name="Text 13"/>
          <p:cNvSpPr txBox="1"/>
          <p:nvPr/>
        </p:nvSpPr>
        <p:spPr>
          <a:xfrm>
            <a:off x="457200" y="1676095"/>
            <a:ext cx="5106010" cy="381305"/>
          </a:xfrm>
          <a:prstGeom prst="rect">
            <a:avLst/>
          </a:prstGeom>
          <a:noFill/>
          <a:ln/>
        </p:spPr>
        <p:txBody>
          <a:bodyPr wrap="square" lIns="0" tIns="0" rIns="0" bIns="0"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4B5563"/>
                </a:solidFill>
                <a:effectLst/>
                <a:uLnTx/>
                <a:uFillTx/>
                <a:latin typeface="Roboto" pitchFamily="34" charset="0"/>
                <a:ea typeface="Roboto" pitchFamily="34" charset="-122"/>
                <a:cs typeface="Roboto" pitchFamily="34" charset="-120"/>
              </a:rPr>
              <a:t>Sử dụng framework DeepEval chuyên biệt cho RAG để đánh giá chất lượng phản hồi và độ chính xác ngữ cảnh:</a:t>
            </a:r>
            <a:endPar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8" name="Image 2" descr="preencoded.png"/>
          <p:cNvPicPr>
            <a:picLocks noChangeAspect="1"/>
          </p:cNvPicPr>
          <p:nvPr/>
        </p:nvPicPr>
        <p:blipFill>
          <a:blip r:embed="rId5"/>
          <a:srcRect t="-11" b="-11"/>
          <a:stretch/>
        </p:blipFill>
        <p:spPr>
          <a:xfrm>
            <a:off x="457200" y="4686300"/>
            <a:ext cx="5029200" cy="705002"/>
          </a:xfrm>
          <a:prstGeom prst="rect">
            <a:avLst/>
          </a:prstGeom>
        </p:spPr>
      </p:pic>
      <p:pic>
        <p:nvPicPr>
          <p:cNvPr id="19" name="Image 3" descr="preencoded.png"/>
          <p:cNvPicPr>
            <a:picLocks noChangeAspect="1"/>
          </p:cNvPicPr>
          <p:nvPr/>
        </p:nvPicPr>
        <p:blipFill>
          <a:blip r:embed="rId6"/>
          <a:srcRect/>
          <a:stretch/>
        </p:blipFill>
        <p:spPr>
          <a:xfrm>
            <a:off x="580644" y="4943246"/>
            <a:ext cx="190195" cy="190195"/>
          </a:xfrm>
          <a:prstGeom prst="rect">
            <a:avLst/>
          </a:prstGeom>
        </p:spPr>
      </p:pic>
      <p:sp>
        <p:nvSpPr>
          <p:cNvPr id="20" name="Text 14"/>
          <p:cNvSpPr txBox="1"/>
          <p:nvPr/>
        </p:nvSpPr>
        <p:spPr>
          <a:xfrm>
            <a:off x="886054" y="4867351"/>
            <a:ext cx="2145182" cy="191110"/>
          </a:xfrm>
          <a:prstGeom prst="rect">
            <a:avLst/>
          </a:prstGeom>
          <a:noFill/>
          <a:ln/>
        </p:spPr>
        <p:txBody>
          <a:bodyPr wrap="square" lIns="0" tIns="0" rIns="0" b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374151"/>
                </a:solidFill>
                <a:effectLst/>
                <a:uLnTx/>
                <a:uFillTx/>
                <a:latin typeface="Montserrat" pitchFamily="34" charset="0"/>
                <a:ea typeface="Montserrat" pitchFamily="34" charset="-122"/>
                <a:cs typeface="Montserrat" pitchFamily="34" charset="-120"/>
              </a:rPr>
              <a:t>Chỉ số An toàn (Toxicity)</a:t>
            </a:r>
            <a:endPar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1" name="Text 15"/>
          <p:cNvSpPr txBox="1"/>
          <p:nvPr/>
        </p:nvSpPr>
        <p:spPr>
          <a:xfrm>
            <a:off x="886054" y="5057546"/>
            <a:ext cx="2324405" cy="152705"/>
          </a:xfrm>
          <a:prstGeom prst="rect">
            <a:avLst/>
          </a:prstGeom>
          <a:noFill/>
          <a:ln/>
        </p:spPr>
        <p:txBody>
          <a:bodyPr wrap="square" lIns="0" tIns="0" rIns="0" b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6B7280"/>
                </a:solidFill>
                <a:effectLst/>
                <a:uLnTx/>
                <a:uFillTx/>
                <a:latin typeface="Roboto" pitchFamily="34" charset="0"/>
                <a:ea typeface="Roboto" pitchFamily="34" charset="-122"/>
                <a:cs typeface="Roboto" pitchFamily="34" charset="-120"/>
              </a:rPr>
              <a:t>Đánh giá mức độ độc hại của nội dung</a:t>
            </a:r>
            <a:endPar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2" name="Text 16"/>
          <p:cNvSpPr txBox="1"/>
          <p:nvPr/>
        </p:nvSpPr>
        <p:spPr>
          <a:xfrm>
            <a:off x="4723790" y="5115154"/>
            <a:ext cx="646481" cy="152705"/>
          </a:xfrm>
          <a:prstGeom prst="rect">
            <a:avLst/>
          </a:prstGeom>
          <a:noFill/>
          <a:ln/>
        </p:spPr>
        <p:txBody>
          <a:bodyPr wrap="square" lIns="0" tIns="0" rIns="0" bIns="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9CA3AF"/>
                </a:solidFill>
                <a:effectLst/>
                <a:uLnTx/>
                <a:uFillTx/>
                <a:latin typeface="Roboto" pitchFamily="34" charset="0"/>
                <a:ea typeface="Roboto" pitchFamily="34" charset="-122"/>
                <a:cs typeface="Roboto" pitchFamily="34" charset="-120"/>
              </a:rPr>
              <a:t>Thấp (Tốt)</a:t>
            </a:r>
            <a:endPar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3" name="Shape 17"/>
          <p:cNvSpPr/>
          <p:nvPr/>
        </p:nvSpPr>
        <p:spPr>
          <a:xfrm>
            <a:off x="5790895" y="1257300"/>
            <a:ext cx="38405" cy="267005"/>
          </a:xfrm>
          <a:prstGeom prst="rect">
            <a:avLst/>
          </a:prstGeom>
          <a:solidFill>
            <a:srgbClr val="0056B3"/>
          </a:solidFill>
          <a:ln w="12700">
            <a:solidFill>
              <a:srgbClr val="0056B3">
                <a:alpha val="0"/>
              </a:srgbClr>
            </a:solidFill>
            <a:prstDash val="soli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 name="Text 18"/>
          <p:cNvSpPr txBox="1"/>
          <p:nvPr/>
        </p:nvSpPr>
        <p:spPr>
          <a:xfrm>
            <a:off x="5943600" y="1257300"/>
            <a:ext cx="3467405" cy="267005"/>
          </a:xfrm>
          <a:prstGeom prst="rect">
            <a:avLst/>
          </a:prstGeom>
          <a:solidFill>
            <a:srgbClr val="FFFFFF">
              <a:alpha val="0"/>
            </a:srgbClr>
          </a:solidFill>
          <a:ln>
            <a:solidFill>
              <a:srgbClr val="FFFFFF">
                <a:alpha val="0"/>
              </a:srgbClr>
            </a:solidFill>
          </a:ln>
        </p:spPr>
        <p:txBody>
          <a:bodyPr wrap="square" lIns="0" tIns="0" rIns="0" b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1F2937"/>
                </a:solidFill>
                <a:effectLst/>
                <a:uLnTx/>
                <a:uFillTx/>
                <a:latin typeface="Montserrat" pitchFamily="34" charset="0"/>
                <a:ea typeface="Montserrat" pitchFamily="34" charset="-122"/>
                <a:cs typeface="Montserrat" pitchFamily="34" charset="-120"/>
              </a:rPr>
              <a:t>Thiết lập Thực nghiệm</a:t>
            </a: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25" name="Image 4" descr="preencoded.png"/>
          <p:cNvPicPr>
            <a:picLocks noChangeAspect="1"/>
          </p:cNvPicPr>
          <p:nvPr/>
        </p:nvPicPr>
        <p:blipFill>
          <a:blip r:embed="rId7"/>
          <a:srcRect l="-1" r="-1"/>
          <a:stretch/>
        </p:blipFill>
        <p:spPr>
          <a:xfrm>
            <a:off x="5790895" y="1676095"/>
            <a:ext cx="3504895" cy="982980"/>
          </a:xfrm>
          <a:prstGeom prst="rect">
            <a:avLst/>
          </a:prstGeom>
        </p:spPr>
      </p:pic>
      <p:sp>
        <p:nvSpPr>
          <p:cNvPr id="26" name="Text 19"/>
          <p:cNvSpPr txBox="1"/>
          <p:nvPr/>
        </p:nvSpPr>
        <p:spPr>
          <a:xfrm>
            <a:off x="6171286" y="1828800"/>
            <a:ext cx="3087014" cy="191110"/>
          </a:xfrm>
          <a:prstGeom prst="rect">
            <a:avLst/>
          </a:prstGeom>
          <a:noFill/>
          <a:ln/>
        </p:spPr>
        <p:txBody>
          <a:bodyPr wrap="square" lIns="0" tIns="0" rIns="0" b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1F2937"/>
                </a:solidFill>
                <a:effectLst/>
                <a:uLnTx/>
                <a:uFillTx/>
                <a:latin typeface="Montserrat" pitchFamily="34" charset="0"/>
                <a:ea typeface="Montserrat" pitchFamily="34" charset="-122"/>
                <a:cs typeface="Montserrat" pitchFamily="34" charset="-120"/>
              </a:rPr>
              <a:t> Bộ dữ liệu Kiểm thử </a:t>
            </a:r>
            <a:endPar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27" name="Image 5" descr="preencoded.png"/>
          <p:cNvPicPr>
            <a:picLocks noChangeAspect="1"/>
          </p:cNvPicPr>
          <p:nvPr/>
        </p:nvPicPr>
        <p:blipFill>
          <a:blip r:embed="rId8"/>
          <a:srcRect t="-1100" b="-1100"/>
          <a:stretch/>
        </p:blipFill>
        <p:spPr>
          <a:xfrm>
            <a:off x="5981090" y="1857146"/>
            <a:ext cx="114300" cy="133502"/>
          </a:xfrm>
          <a:prstGeom prst="rect">
            <a:avLst/>
          </a:prstGeom>
        </p:spPr>
      </p:pic>
      <p:sp>
        <p:nvSpPr>
          <p:cNvPr id="28" name="Text 20"/>
          <p:cNvSpPr txBox="1"/>
          <p:nvPr/>
        </p:nvSpPr>
        <p:spPr>
          <a:xfrm>
            <a:off x="5981090" y="2129638"/>
            <a:ext cx="1451153" cy="191110"/>
          </a:xfrm>
          <a:prstGeom prst="rect">
            <a:avLst/>
          </a:prstGeom>
          <a:noFill/>
          <a:ln/>
        </p:spPr>
        <p:txBody>
          <a:bodyPr wrap="square" lIns="0" tIns="0" rIns="0" b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4B5563"/>
                </a:solidFill>
                <a:effectLst/>
                <a:uLnTx/>
                <a:uFillTx/>
                <a:latin typeface="Roboto" pitchFamily="34" charset="0"/>
                <a:ea typeface="Roboto" pitchFamily="34" charset="-122"/>
                <a:cs typeface="Roboto" pitchFamily="34" charset="-120"/>
              </a:rPr>
              <a:t>Tổng số Test Cases:</a:t>
            </a:r>
            <a:endPar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9" name="Shape 21"/>
          <p:cNvSpPr/>
          <p:nvPr/>
        </p:nvSpPr>
        <p:spPr>
          <a:xfrm>
            <a:off x="8643823" y="2095805"/>
            <a:ext cx="504749" cy="267005"/>
          </a:xfrm>
          <a:prstGeom prst="rect">
            <a:avLst/>
          </a:prstGeom>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 name="Text 22"/>
          <p:cNvSpPr/>
          <p:nvPr/>
        </p:nvSpPr>
        <p:spPr>
          <a:xfrm>
            <a:off x="8643823" y="2095805"/>
            <a:ext cx="505663" cy="267005"/>
          </a:xfrm>
          <a:prstGeom prst="rect">
            <a:avLst/>
          </a:prstGeom>
          <a:solidFill>
            <a:srgbClr val="F3F4F6"/>
          </a:solidFill>
          <a:ln>
            <a:solidFill>
              <a:srgbClr val="FFFFFF">
                <a:alpha val="0"/>
              </a:srgbClr>
            </a:solidFill>
          </a:ln>
        </p:spPr>
        <p:txBody>
          <a:bodyPr wrap="square"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1F2937"/>
                </a:solidFill>
                <a:effectLst/>
                <a:uLnTx/>
                <a:uFillTx/>
                <a:latin typeface="Roboto" pitchFamily="34" charset="0"/>
                <a:ea typeface="Roboto" pitchFamily="34" charset="-122"/>
                <a:cs typeface="Roboto" pitchFamily="34" charset="-120"/>
              </a:rPr>
              <a:t>5,000</a:t>
            </a:r>
            <a:endParaRPr kumimoji="0" lang="en-US" sz="9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1" name="Text 23"/>
          <p:cNvSpPr txBox="1"/>
          <p:nvPr/>
        </p:nvSpPr>
        <p:spPr>
          <a:xfrm>
            <a:off x="5981090" y="2430475"/>
            <a:ext cx="3680460" cy="152705"/>
          </a:xfrm>
          <a:prstGeom prst="rect">
            <a:avLst/>
          </a:prstGeom>
          <a:noFill/>
          <a:ln/>
        </p:spPr>
        <p:txBody>
          <a:bodyPr wrap="square" lIns="0" tIns="0" rIns="0" b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1" u="none" strike="noStrike" kern="1200" cap="none" spc="0" normalizeH="0" baseline="0" noProof="0" dirty="0">
                <a:ln>
                  <a:noFill/>
                </a:ln>
                <a:solidFill>
                  <a:srgbClr val="6B7280"/>
                </a:solidFill>
                <a:effectLst/>
                <a:uLnTx/>
                <a:uFillTx/>
                <a:latin typeface="Roboto" pitchFamily="34" charset="0"/>
                <a:ea typeface="Roboto" pitchFamily="34" charset="-122"/>
                <a:cs typeface="Roboto" pitchFamily="34" charset="-120"/>
              </a:rPr>
              <a:t>*Được sinh tự động bằng script generate_test_data.py</a:t>
            </a:r>
            <a:endPar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2" name="Shape 24"/>
          <p:cNvSpPr/>
          <p:nvPr/>
        </p:nvSpPr>
        <p:spPr>
          <a:xfrm>
            <a:off x="5981090" y="2659075"/>
            <a:ext cx="1542593" cy="628193"/>
          </a:xfrm>
          <a:prstGeom prst="rect">
            <a:avLst/>
          </a:prstGeom>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5" name="Shape 27"/>
          <p:cNvSpPr/>
          <p:nvPr/>
        </p:nvSpPr>
        <p:spPr>
          <a:xfrm>
            <a:off x="7600493" y="2659075"/>
            <a:ext cx="1542593" cy="628193"/>
          </a:xfrm>
          <a:prstGeom prst="rect">
            <a:avLst/>
          </a:prstGeom>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38" name="Image 6" descr="preencoded.png"/>
          <p:cNvPicPr>
            <a:picLocks noChangeAspect="1"/>
          </p:cNvPicPr>
          <p:nvPr/>
        </p:nvPicPr>
        <p:blipFill>
          <a:blip r:embed="rId9"/>
          <a:srcRect t="-17" b="-17"/>
          <a:stretch/>
        </p:blipFill>
        <p:spPr>
          <a:xfrm>
            <a:off x="5790895" y="2899950"/>
            <a:ext cx="3504895" cy="1181405"/>
          </a:xfrm>
          <a:prstGeom prst="rect">
            <a:avLst/>
          </a:prstGeom>
        </p:spPr>
      </p:pic>
      <p:sp>
        <p:nvSpPr>
          <p:cNvPr id="39" name="Shape 30"/>
          <p:cNvSpPr/>
          <p:nvPr/>
        </p:nvSpPr>
        <p:spPr>
          <a:xfrm>
            <a:off x="5952744" y="3983126"/>
            <a:ext cx="3181198" cy="19202"/>
          </a:xfrm>
          <a:prstGeom prst="rect">
            <a:avLst/>
          </a:prstGeom>
          <a:solidFill>
            <a:srgbClr val="E2E8F0"/>
          </a:solidFill>
          <a:ln w="12700">
            <a:solidFill>
              <a:srgbClr val="E2E8F0">
                <a:alpha val="0"/>
              </a:srgbClr>
            </a:solidFill>
            <a:prstDash val="soli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0" name="Text 31"/>
          <p:cNvSpPr txBox="1"/>
          <p:nvPr/>
        </p:nvSpPr>
        <p:spPr>
          <a:xfrm>
            <a:off x="5952744" y="3061798"/>
            <a:ext cx="1803197" cy="247802"/>
          </a:xfrm>
          <a:prstGeom prst="rect">
            <a:avLst/>
          </a:prstGeom>
          <a:noFill/>
          <a:ln/>
        </p:spPr>
        <p:txBody>
          <a:bodyPr wrap="square" lIns="0" tIns="0" rIns="0" b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0" cap="none" spc="51" normalizeH="0" baseline="0" noProof="0" dirty="0">
                <a:ln>
                  <a:noFill/>
                </a:ln>
                <a:solidFill>
                  <a:srgbClr val="475569"/>
                </a:solidFill>
                <a:effectLst/>
                <a:uLnTx/>
                <a:uFillTx/>
                <a:latin typeface="Roboto" pitchFamily="34" charset="0"/>
                <a:ea typeface="Roboto" pitchFamily="34" charset="-122"/>
                <a:cs typeface="Roboto" pitchFamily="34" charset="-120"/>
              </a:rPr>
              <a:t>1. Single-Turn Evaluation</a:t>
            </a:r>
            <a:endPar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41" name="Image 7" descr="preencoded.png"/>
          <p:cNvPicPr>
            <a:picLocks noChangeAspect="1"/>
          </p:cNvPicPr>
          <p:nvPr/>
        </p:nvPicPr>
        <p:blipFill>
          <a:blip r:embed="rId10"/>
          <a:srcRect l="-3425" r="-3425"/>
          <a:stretch/>
        </p:blipFill>
        <p:spPr>
          <a:xfrm>
            <a:off x="8991295" y="3071857"/>
            <a:ext cx="142646" cy="133502"/>
          </a:xfrm>
          <a:prstGeom prst="rect">
            <a:avLst/>
          </a:prstGeom>
        </p:spPr>
      </p:pic>
      <p:sp>
        <p:nvSpPr>
          <p:cNvPr id="42" name="Text 32"/>
          <p:cNvSpPr txBox="1"/>
          <p:nvPr/>
        </p:nvSpPr>
        <p:spPr>
          <a:xfrm>
            <a:off x="5952744" y="3423901"/>
            <a:ext cx="3296412" cy="152705"/>
          </a:xfrm>
          <a:prstGeom prst="rect">
            <a:avLst/>
          </a:prstGeom>
          <a:noFill/>
          <a:ln/>
        </p:spPr>
        <p:txBody>
          <a:bodyPr wrap="square" lIns="0" tIns="0" rIns="0" b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4B5563"/>
                </a:solidFill>
                <a:effectLst/>
                <a:uLnTx/>
                <a:uFillTx/>
                <a:latin typeface="Roboto" pitchFamily="34" charset="0"/>
                <a:ea typeface="Roboto" pitchFamily="34" charset="-122"/>
                <a:cs typeface="Roboto" pitchFamily="34" charset="-120"/>
              </a:rPr>
              <a:t>Báo cáo:</a:t>
            </a:r>
            <a:r>
              <a:rPr kumimoji="0" lang="en-US" sz="800" b="0" i="0" u="none" strike="noStrike" kern="1200" cap="none" spc="0" normalizeH="0" baseline="0" noProof="0" dirty="0">
                <a:ln>
                  <a:noFill/>
                </a:ln>
                <a:solidFill>
                  <a:srgbClr val="4B5563"/>
                </a:solidFill>
                <a:effectLst/>
                <a:uLnTx/>
                <a:uFillTx/>
                <a:latin typeface="Roboto" pitchFamily="34" charset="0"/>
                <a:ea typeface="Roboto" pitchFamily="34" charset="-122"/>
                <a:cs typeface="Roboto" pitchFamily="34" charset="-120"/>
              </a:rPr>
              <a:t> single_turn_report.html </a:t>
            </a:r>
            <a:endPar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3" name="Text 33"/>
          <p:cNvSpPr txBox="1"/>
          <p:nvPr/>
        </p:nvSpPr>
        <p:spPr>
          <a:xfrm>
            <a:off x="5952744" y="3614096"/>
            <a:ext cx="3258007" cy="305410"/>
          </a:xfrm>
          <a:prstGeom prst="rect">
            <a:avLst/>
          </a:prstGeom>
          <a:noFill/>
          <a:ln/>
        </p:spPr>
        <p:txBody>
          <a:bodyPr wrap="square" lIns="0" tIns="0" rIns="0" bIns="0"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4B5563"/>
                </a:solidFill>
                <a:effectLst/>
                <a:uLnTx/>
                <a:uFillTx/>
                <a:latin typeface="Roboto" pitchFamily="34" charset="0"/>
                <a:ea typeface="Roboto" pitchFamily="34" charset="-122"/>
                <a:cs typeface="Roboto" pitchFamily="34" charset="-120"/>
              </a:rPr>
              <a:t>Mục tiêu:</a:t>
            </a:r>
            <a:r>
              <a:rPr kumimoji="0" lang="en-US" sz="800" b="0" i="0" u="none" strike="noStrike" kern="1200" cap="none" spc="0" normalizeH="0" baseline="0" noProof="0" dirty="0">
                <a:ln>
                  <a:noFill/>
                </a:ln>
                <a:solidFill>
                  <a:srgbClr val="4B5563"/>
                </a:solidFill>
                <a:effectLst/>
                <a:uLnTx/>
                <a:uFillTx/>
                <a:latin typeface="Roboto" pitchFamily="34" charset="0"/>
                <a:ea typeface="Roboto" pitchFamily="34" charset="-122"/>
                <a:cs typeface="Roboto" pitchFamily="34" charset="-120"/>
              </a:rPr>
              <a:t> Kiểm tra khả năng phân loại Intent và trích xuất Entity từ 1 câu lệnh. </a:t>
            </a:r>
            <a:endPar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44" name="Image 8" descr="preencoded.png"/>
          <p:cNvPicPr>
            <a:picLocks noChangeAspect="1"/>
          </p:cNvPicPr>
          <p:nvPr/>
        </p:nvPicPr>
        <p:blipFill>
          <a:blip r:embed="rId9"/>
          <a:srcRect t="-17" b="-17"/>
          <a:stretch/>
        </p:blipFill>
        <p:spPr>
          <a:xfrm>
            <a:off x="5790895" y="4195654"/>
            <a:ext cx="3504895" cy="1181405"/>
          </a:xfrm>
          <a:prstGeom prst="rect">
            <a:avLst/>
          </a:prstGeom>
        </p:spPr>
      </p:pic>
      <p:sp>
        <p:nvSpPr>
          <p:cNvPr id="45" name="Shape 34"/>
          <p:cNvSpPr/>
          <p:nvPr/>
        </p:nvSpPr>
        <p:spPr>
          <a:xfrm>
            <a:off x="5952744" y="5278831"/>
            <a:ext cx="3181198" cy="19202"/>
          </a:xfrm>
          <a:prstGeom prst="rect">
            <a:avLst/>
          </a:prstGeom>
          <a:solidFill>
            <a:srgbClr val="E2E8F0"/>
          </a:solidFill>
          <a:ln w="12700">
            <a:solidFill>
              <a:srgbClr val="E2E8F0">
                <a:alpha val="0"/>
              </a:srgbClr>
            </a:solidFill>
            <a:prstDash val="soli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6" name="Text 35"/>
          <p:cNvSpPr txBox="1"/>
          <p:nvPr/>
        </p:nvSpPr>
        <p:spPr>
          <a:xfrm>
            <a:off x="5952744" y="4357503"/>
            <a:ext cx="1733702" cy="247802"/>
          </a:xfrm>
          <a:prstGeom prst="rect">
            <a:avLst/>
          </a:prstGeom>
          <a:noFill/>
          <a:ln/>
        </p:spPr>
        <p:txBody>
          <a:bodyPr wrap="square" lIns="0" tIns="0" rIns="0" b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0" cap="none" spc="51" normalizeH="0" baseline="0" noProof="0" dirty="0">
                <a:ln>
                  <a:noFill/>
                </a:ln>
                <a:solidFill>
                  <a:srgbClr val="475569"/>
                </a:solidFill>
                <a:effectLst/>
                <a:uLnTx/>
                <a:uFillTx/>
                <a:latin typeface="Roboto" pitchFamily="34" charset="0"/>
                <a:ea typeface="Roboto" pitchFamily="34" charset="-122"/>
                <a:cs typeface="Roboto" pitchFamily="34" charset="-120"/>
              </a:rPr>
              <a:t>2. Multi-Turn Evaluation</a:t>
            </a:r>
            <a:endPar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47" name="Image 9" descr="preencoded.png"/>
          <p:cNvPicPr>
            <a:picLocks noChangeAspect="1"/>
          </p:cNvPicPr>
          <p:nvPr/>
        </p:nvPicPr>
        <p:blipFill>
          <a:blip r:embed="rId11"/>
          <a:srcRect l="-1233" r="-1233"/>
          <a:stretch/>
        </p:blipFill>
        <p:spPr>
          <a:xfrm>
            <a:off x="8962949" y="4366647"/>
            <a:ext cx="170993" cy="133502"/>
          </a:xfrm>
          <a:prstGeom prst="rect">
            <a:avLst/>
          </a:prstGeom>
        </p:spPr>
      </p:pic>
      <p:sp>
        <p:nvSpPr>
          <p:cNvPr id="48" name="Text 36"/>
          <p:cNvSpPr txBox="1"/>
          <p:nvPr/>
        </p:nvSpPr>
        <p:spPr>
          <a:xfrm>
            <a:off x="5952744" y="4719606"/>
            <a:ext cx="3296412" cy="152705"/>
          </a:xfrm>
          <a:prstGeom prst="rect">
            <a:avLst/>
          </a:prstGeom>
          <a:noFill/>
          <a:ln/>
        </p:spPr>
        <p:txBody>
          <a:bodyPr wrap="square" lIns="0" tIns="0" rIns="0" b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4B5563"/>
                </a:solidFill>
                <a:effectLst/>
                <a:uLnTx/>
                <a:uFillTx/>
                <a:latin typeface="Roboto" pitchFamily="34" charset="0"/>
                <a:ea typeface="Roboto" pitchFamily="34" charset="-122"/>
                <a:cs typeface="Roboto" pitchFamily="34" charset="-120"/>
              </a:rPr>
              <a:t>Báo cáo:</a:t>
            </a:r>
            <a:r>
              <a:rPr kumimoji="0" lang="en-US" sz="800" b="0" i="0" u="none" strike="noStrike" kern="1200" cap="none" spc="0" normalizeH="0" baseline="0" noProof="0" dirty="0">
                <a:ln>
                  <a:noFill/>
                </a:ln>
                <a:solidFill>
                  <a:srgbClr val="4B5563"/>
                </a:solidFill>
                <a:effectLst/>
                <a:uLnTx/>
                <a:uFillTx/>
                <a:latin typeface="Roboto" pitchFamily="34" charset="0"/>
                <a:ea typeface="Roboto" pitchFamily="34" charset="-122"/>
                <a:cs typeface="Roboto" pitchFamily="34" charset="-120"/>
              </a:rPr>
              <a:t> multi_turn_report.html </a:t>
            </a:r>
            <a:endPar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9" name="Text 37"/>
          <p:cNvSpPr txBox="1"/>
          <p:nvPr/>
        </p:nvSpPr>
        <p:spPr>
          <a:xfrm>
            <a:off x="5952744" y="4909801"/>
            <a:ext cx="3258007" cy="305410"/>
          </a:xfrm>
          <a:prstGeom prst="rect">
            <a:avLst/>
          </a:prstGeom>
          <a:noFill/>
          <a:ln/>
        </p:spPr>
        <p:txBody>
          <a:bodyPr wrap="square" lIns="0" tIns="0" rIns="0" bIns="0"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4B5563"/>
                </a:solidFill>
                <a:effectLst/>
                <a:uLnTx/>
                <a:uFillTx/>
                <a:latin typeface="Roboto" pitchFamily="34" charset="0"/>
                <a:ea typeface="Roboto" pitchFamily="34" charset="-122"/>
                <a:cs typeface="Roboto" pitchFamily="34" charset="-120"/>
              </a:rPr>
              <a:t>Mục tiêu:</a:t>
            </a:r>
            <a:r>
              <a:rPr kumimoji="0" lang="en-US" sz="800" b="0" i="0" u="none" strike="noStrike" kern="1200" cap="none" spc="0" normalizeH="0" baseline="0" noProof="0" dirty="0">
                <a:ln>
                  <a:noFill/>
                </a:ln>
                <a:solidFill>
                  <a:srgbClr val="4B5563"/>
                </a:solidFill>
                <a:effectLst/>
                <a:uLnTx/>
                <a:uFillTx/>
                <a:latin typeface="Roboto" pitchFamily="34" charset="0"/>
                <a:ea typeface="Roboto" pitchFamily="34" charset="-122"/>
                <a:cs typeface="Roboto" pitchFamily="34" charset="-120"/>
              </a:rPr>
              <a:t> Đánh giá luồng hội thoại LangGraph, khả năng điền đầy đủ thông tin (Slot Filling). </a:t>
            </a:r>
            <a:endPar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0" name="Text 38"/>
          <p:cNvSpPr txBox="1"/>
          <p:nvPr/>
        </p:nvSpPr>
        <p:spPr>
          <a:xfrm>
            <a:off x="4814316" y="4828946"/>
            <a:ext cx="555955" cy="267005"/>
          </a:xfrm>
          <a:prstGeom prst="rect">
            <a:avLst/>
          </a:prstGeom>
          <a:noFill/>
          <a:ln/>
        </p:spPr>
        <p:txBody>
          <a:bodyPr wrap="square" lIns="0" tIns="0" rIns="0" bIns="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700" b="1" i="0" u="none" strike="noStrike" kern="1200" cap="none" spc="0" normalizeH="0" baseline="0" noProof="0" dirty="0">
                <a:ln>
                  <a:noFill/>
                </a:ln>
                <a:solidFill>
                  <a:srgbClr val="EF4444"/>
                </a:solidFill>
                <a:effectLst/>
                <a:uLnTx/>
                <a:uFillTx/>
                <a:latin typeface="Roboto" pitchFamily="34" charset="0"/>
                <a:ea typeface="Roboto" pitchFamily="34" charset="-122"/>
                <a:cs typeface="Roboto" pitchFamily="34" charset="-120"/>
              </a:rPr>
              <a:t>0.01</a:t>
            </a:r>
            <a:endParaRPr kumimoji="0" lang="en-US" sz="17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51" name="Image 10" descr="preencoded.png"/>
          <p:cNvPicPr>
            <a:picLocks noChangeAspect="1"/>
          </p:cNvPicPr>
          <p:nvPr/>
        </p:nvPicPr>
        <p:blipFill>
          <a:blip r:embed="rId12"/>
          <a:srcRect t="-8" b="-8"/>
          <a:stretch/>
        </p:blipFill>
        <p:spPr>
          <a:xfrm>
            <a:off x="457200" y="2247595"/>
            <a:ext cx="2438705" cy="1067105"/>
          </a:xfrm>
          <a:prstGeom prst="rect">
            <a:avLst/>
          </a:prstGeom>
        </p:spPr>
      </p:pic>
      <p:pic>
        <p:nvPicPr>
          <p:cNvPr id="52" name="Image 11" descr="preencoded.png"/>
          <p:cNvPicPr>
            <a:picLocks noChangeAspect="1"/>
          </p:cNvPicPr>
          <p:nvPr/>
        </p:nvPicPr>
        <p:blipFill>
          <a:blip r:embed="rId13">
            <a:alphaModFix amt="10000"/>
          </a:blip>
          <a:srcRect/>
          <a:stretch/>
        </p:blipFill>
        <p:spPr>
          <a:xfrm>
            <a:off x="2247595" y="2190902"/>
            <a:ext cx="742493" cy="742493"/>
          </a:xfrm>
          <a:prstGeom prst="rect">
            <a:avLst/>
          </a:prstGeom>
        </p:spPr>
      </p:pic>
      <p:sp>
        <p:nvSpPr>
          <p:cNvPr id="53" name="Text 39"/>
          <p:cNvSpPr txBox="1"/>
          <p:nvPr/>
        </p:nvSpPr>
        <p:spPr>
          <a:xfrm>
            <a:off x="609905" y="2358238"/>
            <a:ext cx="981151" cy="152705"/>
          </a:xfrm>
          <a:prstGeom prst="rect">
            <a:avLst/>
          </a:prstGeom>
          <a:noFill/>
          <a:ln/>
        </p:spPr>
        <p:txBody>
          <a:bodyPr wrap="square" lIns="0" tIns="0" rIns="0" b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6B7280"/>
                </a:solidFill>
                <a:effectLst/>
                <a:uLnTx/>
                <a:uFillTx/>
                <a:latin typeface="Montserrat" pitchFamily="34" charset="0"/>
                <a:ea typeface="Montserrat" pitchFamily="34" charset="-122"/>
                <a:cs typeface="Montserrat" pitchFamily="34" charset="-120"/>
              </a:rPr>
              <a:t>Faithfulness</a:t>
            </a:r>
            <a:endPar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4" name="Text 40"/>
          <p:cNvSpPr txBox="1"/>
          <p:nvPr/>
        </p:nvSpPr>
        <p:spPr>
          <a:xfrm>
            <a:off x="609905" y="2549347"/>
            <a:ext cx="981151" cy="505663"/>
          </a:xfrm>
          <a:prstGeom prst="rect">
            <a:avLst/>
          </a:prstGeom>
          <a:noFill/>
          <a:ln/>
        </p:spPr>
        <p:txBody>
          <a:bodyPr wrap="square" lIns="0" tIns="0" rIns="0" b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600" b="1" i="0" u="none" strike="noStrike" kern="1200" cap="none" spc="0" normalizeH="0" baseline="0" noProof="0" dirty="0">
                <a:ln>
                  <a:noFill/>
                </a:ln>
                <a:solidFill>
                  <a:srgbClr val="2563EB"/>
                </a:solidFill>
                <a:effectLst/>
                <a:uLnTx/>
                <a:uFillTx/>
                <a:latin typeface="Montserrat" pitchFamily="34" charset="0"/>
                <a:ea typeface="Montserrat" pitchFamily="34" charset="-122"/>
                <a:cs typeface="Montserrat" pitchFamily="34" charset="-120"/>
              </a:rPr>
              <a:t>0.98</a:t>
            </a:r>
            <a:endParaRPr kumimoji="0" lang="en-US" sz="2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5" name="Text 41"/>
          <p:cNvSpPr txBox="1"/>
          <p:nvPr/>
        </p:nvSpPr>
        <p:spPr>
          <a:xfrm>
            <a:off x="609905" y="3089758"/>
            <a:ext cx="2219249" cy="152705"/>
          </a:xfrm>
          <a:prstGeom prst="rect">
            <a:avLst/>
          </a:prstGeom>
          <a:noFill/>
          <a:ln/>
        </p:spPr>
        <p:txBody>
          <a:bodyPr wrap="square" lIns="0" tIns="0" rIns="0" b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6B7280"/>
                </a:solidFill>
                <a:effectLst/>
                <a:uLnTx/>
                <a:uFillTx/>
                <a:latin typeface="Roboto" pitchFamily="34" charset="0"/>
                <a:ea typeface="Roboto" pitchFamily="34" charset="-122"/>
                <a:cs typeface="Roboto" pitchFamily="34" charset="-120"/>
              </a:rPr>
              <a:t>Độ trung thực với ngữ cảnh</a:t>
            </a:r>
            <a:endPar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56" name="Image 12" descr="preencoded.png"/>
          <p:cNvPicPr>
            <a:picLocks noChangeAspect="1"/>
          </p:cNvPicPr>
          <p:nvPr/>
        </p:nvPicPr>
        <p:blipFill>
          <a:blip r:embed="rId14"/>
          <a:srcRect t="-8" b="-8"/>
          <a:stretch/>
        </p:blipFill>
        <p:spPr>
          <a:xfrm>
            <a:off x="3047695" y="2247595"/>
            <a:ext cx="2438705" cy="1067105"/>
          </a:xfrm>
          <a:prstGeom prst="rect">
            <a:avLst/>
          </a:prstGeom>
        </p:spPr>
      </p:pic>
      <p:pic>
        <p:nvPicPr>
          <p:cNvPr id="57" name="Image 13" descr="preencoded.png"/>
          <p:cNvPicPr>
            <a:picLocks noChangeAspect="1"/>
          </p:cNvPicPr>
          <p:nvPr/>
        </p:nvPicPr>
        <p:blipFill>
          <a:blip r:embed="rId15">
            <a:alphaModFix amt="10000"/>
          </a:blip>
          <a:srcRect/>
          <a:stretch/>
        </p:blipFill>
        <p:spPr>
          <a:xfrm>
            <a:off x="4839005" y="2190902"/>
            <a:ext cx="742493" cy="742493"/>
          </a:xfrm>
          <a:prstGeom prst="rect">
            <a:avLst/>
          </a:prstGeom>
        </p:spPr>
      </p:pic>
      <p:sp>
        <p:nvSpPr>
          <p:cNvPr id="58" name="Text 42"/>
          <p:cNvSpPr txBox="1"/>
          <p:nvPr/>
        </p:nvSpPr>
        <p:spPr>
          <a:xfrm>
            <a:off x="3200400" y="2358238"/>
            <a:ext cx="1581912" cy="152705"/>
          </a:xfrm>
          <a:prstGeom prst="rect">
            <a:avLst/>
          </a:prstGeom>
          <a:noFill/>
          <a:ln/>
        </p:spPr>
        <p:txBody>
          <a:bodyPr wrap="square" lIns="0" tIns="0" rIns="0" b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6B7280"/>
                </a:solidFill>
                <a:effectLst/>
                <a:uLnTx/>
                <a:uFillTx/>
                <a:latin typeface="Montserrat" pitchFamily="34" charset="0"/>
                <a:ea typeface="Montserrat" pitchFamily="34" charset="-122"/>
                <a:cs typeface="Montserrat" pitchFamily="34" charset="-120"/>
              </a:rPr>
              <a:t>Contextual Precision</a:t>
            </a:r>
            <a:endPar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9" name="Text 43"/>
          <p:cNvSpPr txBox="1"/>
          <p:nvPr/>
        </p:nvSpPr>
        <p:spPr>
          <a:xfrm>
            <a:off x="3200400" y="2549347"/>
            <a:ext cx="1581912" cy="505663"/>
          </a:xfrm>
          <a:prstGeom prst="rect">
            <a:avLst/>
          </a:prstGeom>
          <a:noFill/>
          <a:ln/>
        </p:spPr>
        <p:txBody>
          <a:bodyPr wrap="square" lIns="0" tIns="0" rIns="0" b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600" b="1" i="0" u="none" strike="noStrike" kern="1200" cap="none" spc="0" normalizeH="0" baseline="0" noProof="0" dirty="0">
                <a:ln>
                  <a:noFill/>
                </a:ln>
                <a:solidFill>
                  <a:srgbClr val="059669"/>
                </a:solidFill>
                <a:effectLst/>
                <a:uLnTx/>
                <a:uFillTx/>
                <a:latin typeface="Montserrat" pitchFamily="34" charset="0"/>
                <a:ea typeface="Montserrat" pitchFamily="34" charset="-122"/>
                <a:cs typeface="Montserrat" pitchFamily="34" charset="-120"/>
              </a:rPr>
              <a:t>0.96</a:t>
            </a:r>
            <a:endParaRPr kumimoji="0" lang="en-US" sz="2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0" name="Text 44"/>
          <p:cNvSpPr txBox="1"/>
          <p:nvPr/>
        </p:nvSpPr>
        <p:spPr>
          <a:xfrm>
            <a:off x="3200400" y="3089758"/>
            <a:ext cx="2219249" cy="152705"/>
          </a:xfrm>
          <a:prstGeom prst="rect">
            <a:avLst/>
          </a:prstGeom>
          <a:noFill/>
          <a:ln/>
        </p:spPr>
        <p:txBody>
          <a:bodyPr wrap="square" lIns="0" tIns="0" rIns="0" b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6B7280"/>
                </a:solidFill>
                <a:effectLst/>
                <a:uLnTx/>
                <a:uFillTx/>
                <a:latin typeface="Roboto" pitchFamily="34" charset="0"/>
                <a:ea typeface="Roboto" pitchFamily="34" charset="-122"/>
                <a:cs typeface="Roboto" pitchFamily="34" charset="-120"/>
              </a:rPr>
              <a:t>Độ chính xác truy xuất</a:t>
            </a:r>
            <a:endPar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61" name="Image 14" descr="preencoded.png"/>
          <p:cNvPicPr>
            <a:picLocks noChangeAspect="1"/>
          </p:cNvPicPr>
          <p:nvPr/>
        </p:nvPicPr>
        <p:blipFill>
          <a:blip r:embed="rId16"/>
          <a:srcRect t="-8" b="-8"/>
          <a:stretch/>
        </p:blipFill>
        <p:spPr>
          <a:xfrm>
            <a:off x="457200" y="3467405"/>
            <a:ext cx="2438705" cy="1067105"/>
          </a:xfrm>
          <a:prstGeom prst="rect">
            <a:avLst/>
          </a:prstGeom>
        </p:spPr>
      </p:pic>
      <p:pic>
        <p:nvPicPr>
          <p:cNvPr id="62" name="Image 15" descr="preencoded.png"/>
          <p:cNvPicPr>
            <a:picLocks noChangeAspect="1"/>
          </p:cNvPicPr>
          <p:nvPr/>
        </p:nvPicPr>
        <p:blipFill>
          <a:blip r:embed="rId17">
            <a:alphaModFix amt="10000"/>
          </a:blip>
          <a:srcRect/>
          <a:stretch/>
        </p:blipFill>
        <p:spPr>
          <a:xfrm>
            <a:off x="2247595" y="3409798"/>
            <a:ext cx="742493" cy="742493"/>
          </a:xfrm>
          <a:prstGeom prst="rect">
            <a:avLst/>
          </a:prstGeom>
        </p:spPr>
      </p:pic>
      <p:sp>
        <p:nvSpPr>
          <p:cNvPr id="63" name="Text 45"/>
          <p:cNvSpPr txBox="1"/>
          <p:nvPr/>
        </p:nvSpPr>
        <p:spPr>
          <a:xfrm>
            <a:off x="609905" y="3577133"/>
            <a:ext cx="1381658" cy="152705"/>
          </a:xfrm>
          <a:prstGeom prst="rect">
            <a:avLst/>
          </a:prstGeom>
          <a:noFill/>
          <a:ln/>
        </p:spPr>
        <p:txBody>
          <a:bodyPr wrap="square" lIns="0" tIns="0" rIns="0" b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6B7280"/>
                </a:solidFill>
                <a:effectLst/>
                <a:uLnTx/>
                <a:uFillTx/>
                <a:latin typeface="Montserrat" pitchFamily="34" charset="0"/>
                <a:ea typeface="Montserrat" pitchFamily="34" charset="-122"/>
                <a:cs typeface="Montserrat" pitchFamily="34" charset="-120"/>
              </a:rPr>
              <a:t>Answer Relevancy</a:t>
            </a:r>
            <a:endPar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4" name="Text 46"/>
          <p:cNvSpPr txBox="1"/>
          <p:nvPr/>
        </p:nvSpPr>
        <p:spPr>
          <a:xfrm>
            <a:off x="609905" y="3768242"/>
            <a:ext cx="1381658" cy="505663"/>
          </a:xfrm>
          <a:prstGeom prst="rect">
            <a:avLst/>
          </a:prstGeom>
          <a:noFill/>
          <a:ln/>
        </p:spPr>
        <p:txBody>
          <a:bodyPr wrap="square" lIns="0" tIns="0" rIns="0" b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600" b="1" i="0" u="none" strike="noStrike" kern="1200" cap="none" spc="0" normalizeH="0" baseline="0" noProof="0" dirty="0">
                <a:ln>
                  <a:noFill/>
                </a:ln>
                <a:solidFill>
                  <a:srgbClr val="000000"/>
                </a:solidFill>
                <a:effectLst/>
                <a:uLnTx/>
                <a:uFillTx/>
                <a:latin typeface="Montserrat" pitchFamily="34" charset="0"/>
                <a:ea typeface="Montserrat" pitchFamily="34" charset="-122"/>
                <a:cs typeface="Montserrat" pitchFamily="34" charset="-120"/>
              </a:rPr>
              <a:t>0.95</a:t>
            </a:r>
            <a:endParaRPr kumimoji="0" lang="en-US" sz="2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5" name="Text 47"/>
          <p:cNvSpPr txBox="1"/>
          <p:nvPr/>
        </p:nvSpPr>
        <p:spPr>
          <a:xfrm>
            <a:off x="609905" y="4308653"/>
            <a:ext cx="2219249" cy="152705"/>
          </a:xfrm>
          <a:prstGeom prst="rect">
            <a:avLst/>
          </a:prstGeom>
          <a:noFill/>
          <a:ln/>
        </p:spPr>
        <p:txBody>
          <a:bodyPr wrap="square" lIns="0" tIns="0" rIns="0" b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6B7280"/>
                </a:solidFill>
                <a:effectLst/>
                <a:uLnTx/>
                <a:uFillTx/>
                <a:latin typeface="Roboto" pitchFamily="34" charset="0"/>
                <a:ea typeface="Roboto" pitchFamily="34" charset="-122"/>
                <a:cs typeface="Roboto" pitchFamily="34" charset="-120"/>
              </a:rPr>
              <a:t>Độ liên quan câu trả lời</a:t>
            </a:r>
            <a:endPar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66" name="Image 16" descr="preencoded.png"/>
          <p:cNvPicPr>
            <a:picLocks noChangeAspect="1"/>
          </p:cNvPicPr>
          <p:nvPr/>
        </p:nvPicPr>
        <p:blipFill>
          <a:blip r:embed="rId18"/>
          <a:srcRect t="-8" b="-8"/>
          <a:stretch/>
        </p:blipFill>
        <p:spPr>
          <a:xfrm>
            <a:off x="3047695" y="3467405"/>
            <a:ext cx="2438705" cy="1067105"/>
          </a:xfrm>
          <a:prstGeom prst="rect">
            <a:avLst/>
          </a:prstGeom>
        </p:spPr>
      </p:pic>
      <p:pic>
        <p:nvPicPr>
          <p:cNvPr id="67" name="Image 17" descr="preencoded.png"/>
          <p:cNvPicPr>
            <a:picLocks noChangeAspect="1"/>
          </p:cNvPicPr>
          <p:nvPr/>
        </p:nvPicPr>
        <p:blipFill>
          <a:blip r:embed="rId19">
            <a:alphaModFix amt="10000"/>
          </a:blip>
          <a:srcRect/>
          <a:stretch/>
        </p:blipFill>
        <p:spPr>
          <a:xfrm>
            <a:off x="4839005" y="3409798"/>
            <a:ext cx="742493" cy="742493"/>
          </a:xfrm>
          <a:prstGeom prst="rect">
            <a:avLst/>
          </a:prstGeom>
        </p:spPr>
      </p:pic>
      <p:sp>
        <p:nvSpPr>
          <p:cNvPr id="68" name="Text 48"/>
          <p:cNvSpPr txBox="1"/>
          <p:nvPr/>
        </p:nvSpPr>
        <p:spPr>
          <a:xfrm>
            <a:off x="3200400" y="3577133"/>
            <a:ext cx="1390802" cy="152705"/>
          </a:xfrm>
          <a:prstGeom prst="rect">
            <a:avLst/>
          </a:prstGeom>
          <a:noFill/>
          <a:ln/>
        </p:spPr>
        <p:txBody>
          <a:bodyPr wrap="square" lIns="0" tIns="0" rIns="0" b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6B7280"/>
                </a:solidFill>
                <a:effectLst/>
                <a:uLnTx/>
                <a:uFillTx/>
                <a:latin typeface="Montserrat" pitchFamily="34" charset="0"/>
                <a:ea typeface="Montserrat" pitchFamily="34" charset="-122"/>
                <a:cs typeface="Montserrat" pitchFamily="34" charset="-120"/>
              </a:rPr>
              <a:t>Contextual Recall</a:t>
            </a:r>
            <a:endPar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9" name="Text 49"/>
          <p:cNvSpPr txBox="1"/>
          <p:nvPr/>
        </p:nvSpPr>
        <p:spPr>
          <a:xfrm>
            <a:off x="3200400" y="3768242"/>
            <a:ext cx="1390802" cy="505663"/>
          </a:xfrm>
          <a:prstGeom prst="rect">
            <a:avLst/>
          </a:prstGeom>
          <a:noFill/>
          <a:ln/>
        </p:spPr>
        <p:txBody>
          <a:bodyPr wrap="square" lIns="0" tIns="0" rIns="0" b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600" b="1" i="0" u="none" strike="noStrike" kern="1200" cap="none" spc="0" normalizeH="0" baseline="0" noProof="0" dirty="0">
                <a:ln>
                  <a:noFill/>
                </a:ln>
                <a:solidFill>
                  <a:srgbClr val="7C3AED"/>
                </a:solidFill>
                <a:effectLst/>
                <a:uLnTx/>
                <a:uFillTx/>
                <a:latin typeface="Montserrat" pitchFamily="34" charset="0"/>
                <a:ea typeface="Montserrat" pitchFamily="34" charset="-122"/>
                <a:cs typeface="Montserrat" pitchFamily="34" charset="-120"/>
              </a:rPr>
              <a:t>0.92</a:t>
            </a:r>
            <a:endParaRPr kumimoji="0" lang="en-US" sz="2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0" name="Text 50"/>
          <p:cNvSpPr txBox="1"/>
          <p:nvPr/>
        </p:nvSpPr>
        <p:spPr>
          <a:xfrm>
            <a:off x="3200400" y="4308653"/>
            <a:ext cx="2219249" cy="152705"/>
          </a:xfrm>
          <a:prstGeom prst="rect">
            <a:avLst/>
          </a:prstGeom>
          <a:noFill/>
          <a:ln/>
        </p:spPr>
        <p:txBody>
          <a:bodyPr wrap="square" lIns="0" tIns="0" rIns="0" b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6B7280"/>
                </a:solidFill>
                <a:effectLst/>
                <a:uLnTx/>
                <a:uFillTx/>
                <a:latin typeface="Roboto" pitchFamily="34" charset="0"/>
                <a:ea typeface="Roboto" pitchFamily="34" charset="-122"/>
                <a:cs typeface="Roboto" pitchFamily="34" charset="-120"/>
              </a:rPr>
              <a:t>Độ phủ thông tin ngữ cảnh</a:t>
            </a:r>
            <a:endPar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sp>
        <p:nvSpPr>
          <p:cNvPr id="5" name="Shape 3"/>
          <p:cNvSpPr/>
          <p:nvPr/>
        </p:nvSpPr>
        <p:spPr>
          <a:xfrm>
            <a:off x="457200" y="1257300"/>
            <a:ext cx="38405" cy="304495"/>
          </a:xfrm>
          <a:prstGeom prst="rect">
            <a:avLst/>
          </a:prstGeom>
          <a:solidFill>
            <a:srgbClr val="0056B3"/>
          </a:solidFill>
          <a:ln w="12700">
            <a:solidFill>
              <a:srgbClr val="0056B3">
                <a:alpha val="0"/>
              </a:srgbClr>
            </a:solidFill>
            <a:prstDash val="solid"/>
          </a:ln>
        </p:spPr>
        <p:txBody>
          <a:bodyPr/>
          <a:lstStyle/>
          <a:p>
            <a:endParaRPr lang="en-US"/>
          </a:p>
        </p:txBody>
      </p:sp>
      <p:sp>
        <p:nvSpPr>
          <p:cNvPr id="6" name="Text 4"/>
          <p:cNvSpPr txBox="1"/>
          <p:nvPr/>
        </p:nvSpPr>
        <p:spPr>
          <a:xfrm>
            <a:off x="648310" y="1257300"/>
            <a:ext cx="4037990" cy="305410"/>
          </a:xfrm>
          <a:prstGeom prst="rect">
            <a:avLst/>
          </a:prstGeom>
          <a:solidFill>
            <a:srgbClr val="FFFFFF">
              <a:alpha val="0"/>
            </a:srgbClr>
          </a:solidFill>
          <a:ln>
            <a:solidFill>
              <a:srgbClr val="FFFFFF">
                <a:alpha val="0"/>
              </a:srgbClr>
            </a:solidFill>
          </a:ln>
        </p:spPr>
        <p:txBody>
          <a:bodyPr wrap="square" lIns="0" tIns="0" rIns="0" bIns="0" rtlCol="0" anchor="ctr"/>
          <a:lstStyle/>
          <a:p>
            <a:pPr marL="0" indent="0" algn="l">
              <a:buNone/>
            </a:pPr>
            <a:r>
              <a:rPr lang="en-US" sz="1700" b="1" dirty="0">
                <a:solidFill>
                  <a:srgbClr val="1F2937"/>
                </a:solidFill>
                <a:latin typeface="Montserrat" pitchFamily="34" charset="0"/>
                <a:ea typeface="Montserrat" pitchFamily="34" charset="-122"/>
                <a:cs typeface="Montserrat" pitchFamily="34" charset="-120"/>
              </a:rPr>
              <a:t>Giao diện &amp; Tính năng chính</a:t>
            </a:r>
            <a:endParaRPr lang="en-US" sz="1700" dirty="0"/>
          </a:p>
        </p:txBody>
      </p:sp>
      <p:pic>
        <p:nvPicPr>
          <p:cNvPr id="7" name="Image 0" descr="preencoded.png"/>
          <p:cNvPicPr>
            <a:picLocks noChangeAspect="1"/>
          </p:cNvPicPr>
          <p:nvPr/>
        </p:nvPicPr>
        <p:blipFill>
          <a:blip r:embed="rId3"/>
          <a:srcRect t="-7" b="-7"/>
          <a:stretch/>
        </p:blipFill>
        <p:spPr>
          <a:xfrm>
            <a:off x="457200" y="1790395"/>
            <a:ext cx="4114800" cy="2324405"/>
          </a:xfrm>
          <a:prstGeom prst="rect">
            <a:avLst/>
          </a:prstGeom>
        </p:spPr>
      </p:pic>
      <p:sp>
        <p:nvSpPr>
          <p:cNvPr id="8" name="Text 5"/>
          <p:cNvSpPr txBox="1"/>
          <p:nvPr/>
        </p:nvSpPr>
        <p:spPr>
          <a:xfrm>
            <a:off x="981151" y="1981505"/>
            <a:ext cx="3514954" cy="267005"/>
          </a:xfrm>
          <a:prstGeom prst="rect">
            <a:avLst/>
          </a:prstGeom>
          <a:noFill/>
          <a:ln/>
        </p:spPr>
        <p:txBody>
          <a:bodyPr wrap="square" lIns="0" tIns="0" rIns="0" bIns="0" rtlCol="0" anchor="ctr"/>
          <a:lstStyle/>
          <a:p>
            <a:pPr marL="0" indent="0" algn="l">
              <a:buNone/>
            </a:pPr>
            <a:r>
              <a:rPr lang="en-US" sz="1300" b="1" dirty="0">
                <a:solidFill>
                  <a:srgbClr val="1F2937"/>
                </a:solidFill>
                <a:latin typeface="Roboto" pitchFamily="34" charset="0"/>
                <a:ea typeface="Roboto" pitchFamily="34" charset="-122"/>
                <a:cs typeface="Roboto" pitchFamily="34" charset="-120"/>
              </a:rPr>
              <a:t> ChatPage (Người dân) </a:t>
            </a:r>
            <a:endParaRPr lang="en-US" sz="1300" dirty="0"/>
          </a:p>
        </p:txBody>
      </p:sp>
      <p:pic>
        <p:nvPicPr>
          <p:cNvPr id="9" name="Image 1" descr="preencoded.png"/>
          <p:cNvPicPr>
            <a:picLocks noChangeAspect="1"/>
          </p:cNvPicPr>
          <p:nvPr/>
        </p:nvPicPr>
        <p:blipFill>
          <a:blip r:embed="rId4"/>
          <a:srcRect l="-1337" r="-1337"/>
          <a:stretch/>
        </p:blipFill>
        <p:spPr>
          <a:xfrm>
            <a:off x="685800" y="2029054"/>
            <a:ext cx="219456" cy="170993"/>
          </a:xfrm>
          <a:prstGeom prst="rect">
            <a:avLst/>
          </a:prstGeom>
        </p:spPr>
      </p:pic>
      <p:sp>
        <p:nvSpPr>
          <p:cNvPr id="10" name="Text 6"/>
          <p:cNvSpPr txBox="1"/>
          <p:nvPr/>
        </p:nvSpPr>
        <p:spPr>
          <a:xfrm>
            <a:off x="914400" y="2324405"/>
            <a:ext cx="3543300" cy="381305"/>
          </a:xfrm>
          <a:prstGeom prst="rect">
            <a:avLst/>
          </a:prstGeom>
          <a:noFill/>
          <a:ln/>
        </p:spPr>
        <p:txBody>
          <a:bodyPr wrap="square" lIns="0" tIns="0" rIns="0" bIns="0" rtlCol="0" anchor="t"/>
          <a:lstStyle/>
          <a:p>
            <a:pPr marL="0" indent="0" algn="l">
              <a:buNone/>
            </a:pPr>
            <a:r>
              <a:rPr lang="en-US" sz="1000" b="1" dirty="0">
                <a:solidFill>
                  <a:srgbClr val="4B5563"/>
                </a:solidFill>
                <a:latin typeface="Roboto" pitchFamily="34" charset="0"/>
                <a:ea typeface="Roboto" pitchFamily="34" charset="-122"/>
                <a:cs typeface="Roboto" pitchFamily="34" charset="-120"/>
              </a:rPr>
              <a:t>Bong bóng hội thoại:</a:t>
            </a:r>
            <a:r>
              <a:rPr lang="en-US" sz="1000" dirty="0">
                <a:solidFill>
                  <a:srgbClr val="4B5563"/>
                </a:solidFill>
                <a:latin typeface="Roboto" pitchFamily="34" charset="0"/>
                <a:ea typeface="Roboto" pitchFamily="34" charset="-122"/>
                <a:cs typeface="Roboto" pitchFamily="34" charset="-120"/>
              </a:rPr>
              <a:t> Giao diện chat trực quan, phân biệt tin nhắn hệ thống và người dùng.</a:t>
            </a:r>
            <a:endParaRPr lang="en-US" sz="1000" dirty="0"/>
          </a:p>
        </p:txBody>
      </p:sp>
      <p:sp>
        <p:nvSpPr>
          <p:cNvPr id="11" name="Text 7"/>
          <p:cNvSpPr txBox="1"/>
          <p:nvPr/>
        </p:nvSpPr>
        <p:spPr>
          <a:xfrm>
            <a:off x="914400" y="2857500"/>
            <a:ext cx="3543300" cy="381305"/>
          </a:xfrm>
          <a:prstGeom prst="rect">
            <a:avLst/>
          </a:prstGeom>
          <a:noFill/>
          <a:ln/>
        </p:spPr>
        <p:txBody>
          <a:bodyPr wrap="square" lIns="0" tIns="0" rIns="0" bIns="0" rtlCol="0" anchor="t"/>
          <a:lstStyle/>
          <a:p>
            <a:pPr marL="0" indent="0" algn="l">
              <a:buNone/>
            </a:pPr>
            <a:r>
              <a:rPr lang="en-US" sz="1000" b="1" dirty="0">
                <a:solidFill>
                  <a:srgbClr val="4B5563"/>
                </a:solidFill>
                <a:latin typeface="Roboto" pitchFamily="34" charset="0"/>
                <a:ea typeface="Roboto" pitchFamily="34" charset="-122"/>
                <a:cs typeface="Roboto" pitchFamily="34" charset="-120"/>
              </a:rPr>
              <a:t>Voice &amp; TTS:</a:t>
            </a:r>
            <a:r>
              <a:rPr lang="en-US" sz="1000" dirty="0">
                <a:solidFill>
                  <a:srgbClr val="4B5563"/>
                </a:solidFill>
                <a:latin typeface="Roboto" pitchFamily="34" charset="0"/>
                <a:ea typeface="Roboto" pitchFamily="34" charset="-122"/>
                <a:cs typeface="Roboto" pitchFamily="34" charset="-120"/>
              </a:rPr>
              <a:t> Nút ghi âm tích hợp STT và phản hồi giọng nói tiếng Việt tự nhiên qua ElevenLabs.</a:t>
            </a:r>
            <a:endParaRPr lang="en-US" sz="1000" dirty="0"/>
          </a:p>
        </p:txBody>
      </p:sp>
      <p:sp>
        <p:nvSpPr>
          <p:cNvPr id="12" name="Text 8"/>
          <p:cNvSpPr txBox="1"/>
          <p:nvPr/>
        </p:nvSpPr>
        <p:spPr>
          <a:xfrm>
            <a:off x="914400" y="3390595"/>
            <a:ext cx="3543300" cy="381305"/>
          </a:xfrm>
          <a:prstGeom prst="rect">
            <a:avLst/>
          </a:prstGeom>
          <a:noFill/>
          <a:ln/>
        </p:spPr>
        <p:txBody>
          <a:bodyPr wrap="square" lIns="0" tIns="0" rIns="0" bIns="0" rtlCol="0" anchor="t"/>
          <a:lstStyle/>
          <a:p>
            <a:pPr marL="0" indent="0" algn="l">
              <a:buNone/>
            </a:pPr>
            <a:r>
              <a:rPr lang="en-US" sz="1000" b="1" dirty="0">
                <a:solidFill>
                  <a:srgbClr val="4B5563"/>
                </a:solidFill>
                <a:latin typeface="Roboto" pitchFamily="34" charset="0"/>
                <a:ea typeface="Roboto" pitchFamily="34" charset="-122"/>
                <a:cs typeface="Roboto" pitchFamily="34" charset="-120"/>
              </a:rPr>
              <a:t>TicketSummary:</a:t>
            </a:r>
            <a:r>
              <a:rPr lang="en-US" sz="1000" dirty="0">
                <a:solidFill>
                  <a:srgbClr val="4B5563"/>
                </a:solidFill>
                <a:latin typeface="Roboto" pitchFamily="34" charset="0"/>
                <a:ea typeface="Roboto" pitchFamily="34" charset="-122"/>
                <a:cs typeface="Roboto" pitchFamily="34" charset="-120"/>
              </a:rPr>
              <a:t> Tóm tắt thông tin phiếu ngay trong luồng chat khi hoàn tất.</a:t>
            </a:r>
            <a:endParaRPr lang="en-US" sz="1000" dirty="0"/>
          </a:p>
        </p:txBody>
      </p:sp>
      <p:pic>
        <p:nvPicPr>
          <p:cNvPr id="13" name="Image 2" descr="preencoded.png"/>
          <p:cNvPicPr>
            <a:picLocks noChangeAspect="1"/>
          </p:cNvPicPr>
          <p:nvPr/>
        </p:nvPicPr>
        <p:blipFill>
          <a:blip r:embed="rId5"/>
          <a:srcRect l="-9" r="-9"/>
          <a:stretch/>
        </p:blipFill>
        <p:spPr>
          <a:xfrm>
            <a:off x="457200" y="4343400"/>
            <a:ext cx="4114800" cy="1790395"/>
          </a:xfrm>
          <a:prstGeom prst="rect">
            <a:avLst/>
          </a:prstGeom>
        </p:spPr>
      </p:pic>
      <p:sp>
        <p:nvSpPr>
          <p:cNvPr id="14" name="Text 9"/>
          <p:cNvSpPr txBox="1"/>
          <p:nvPr/>
        </p:nvSpPr>
        <p:spPr>
          <a:xfrm>
            <a:off x="933602" y="4533595"/>
            <a:ext cx="3562502" cy="267005"/>
          </a:xfrm>
          <a:prstGeom prst="rect">
            <a:avLst/>
          </a:prstGeom>
          <a:noFill/>
          <a:ln/>
        </p:spPr>
        <p:txBody>
          <a:bodyPr wrap="square" lIns="0" tIns="0" rIns="0" bIns="0" rtlCol="0" anchor="ctr"/>
          <a:lstStyle/>
          <a:p>
            <a:pPr marL="0" indent="0" algn="l">
              <a:buNone/>
            </a:pPr>
            <a:r>
              <a:rPr lang="en-US" sz="1300" b="1" dirty="0">
                <a:solidFill>
                  <a:srgbClr val="1F2937"/>
                </a:solidFill>
                <a:latin typeface="Roboto" pitchFamily="34" charset="0"/>
                <a:ea typeface="Roboto" pitchFamily="34" charset="-122"/>
                <a:cs typeface="Roboto" pitchFamily="34" charset="-120"/>
              </a:rPr>
              <a:t> Dashboard (Tổng đài viên) </a:t>
            </a:r>
            <a:endParaRPr lang="en-US" sz="1300" dirty="0"/>
          </a:p>
        </p:txBody>
      </p:sp>
      <p:pic>
        <p:nvPicPr>
          <p:cNvPr id="15" name="Image 3" descr="preencoded.png"/>
          <p:cNvPicPr>
            <a:picLocks noChangeAspect="1"/>
          </p:cNvPicPr>
          <p:nvPr/>
        </p:nvPicPr>
        <p:blipFill>
          <a:blip r:embed="rId6"/>
          <a:srcRect/>
          <a:stretch/>
        </p:blipFill>
        <p:spPr>
          <a:xfrm>
            <a:off x="685800" y="4581144"/>
            <a:ext cx="170993" cy="170993"/>
          </a:xfrm>
          <a:prstGeom prst="rect">
            <a:avLst/>
          </a:prstGeom>
        </p:spPr>
      </p:pic>
      <p:sp>
        <p:nvSpPr>
          <p:cNvPr id="16" name="Text 10"/>
          <p:cNvSpPr txBox="1"/>
          <p:nvPr/>
        </p:nvSpPr>
        <p:spPr>
          <a:xfrm>
            <a:off x="914400" y="4876495"/>
            <a:ext cx="3543300" cy="381305"/>
          </a:xfrm>
          <a:prstGeom prst="rect">
            <a:avLst/>
          </a:prstGeom>
          <a:noFill/>
          <a:ln/>
        </p:spPr>
        <p:txBody>
          <a:bodyPr wrap="square" lIns="0" tIns="0" rIns="0" bIns="0" rtlCol="0" anchor="t"/>
          <a:lstStyle/>
          <a:p>
            <a:pPr marL="0" indent="0" algn="l">
              <a:buNone/>
            </a:pPr>
            <a:r>
              <a:rPr lang="en-US" sz="1000" b="1" dirty="0">
                <a:solidFill>
                  <a:srgbClr val="4B5563"/>
                </a:solidFill>
                <a:latin typeface="Roboto" pitchFamily="34" charset="0"/>
                <a:ea typeface="Roboto" pitchFamily="34" charset="-122"/>
                <a:cs typeface="Roboto" pitchFamily="34" charset="-120"/>
              </a:rPr>
              <a:t>Thống kê thời gian thực:</a:t>
            </a:r>
            <a:r>
              <a:rPr lang="en-US" sz="1000" dirty="0">
                <a:solidFill>
                  <a:srgbClr val="4B5563"/>
                </a:solidFill>
                <a:latin typeface="Roboto" pitchFamily="34" charset="0"/>
                <a:ea typeface="Roboto" pitchFamily="34" charset="-122"/>
                <a:cs typeface="Roboto" pitchFamily="34" charset="-120"/>
              </a:rPr>
              <a:t> Biểu đồ số lượng cuộc gọi, loại sự cố và trạng thái xử lý.</a:t>
            </a:r>
            <a:endParaRPr lang="en-US" sz="1000" dirty="0"/>
          </a:p>
        </p:txBody>
      </p:sp>
      <p:sp>
        <p:nvSpPr>
          <p:cNvPr id="17" name="Text 11"/>
          <p:cNvSpPr txBox="1"/>
          <p:nvPr/>
        </p:nvSpPr>
        <p:spPr>
          <a:xfrm>
            <a:off x="914400" y="5409590"/>
            <a:ext cx="3543300" cy="381305"/>
          </a:xfrm>
          <a:prstGeom prst="rect">
            <a:avLst/>
          </a:prstGeom>
          <a:noFill/>
          <a:ln/>
        </p:spPr>
        <p:txBody>
          <a:bodyPr wrap="square" lIns="0" tIns="0" rIns="0" bIns="0" rtlCol="0" anchor="t"/>
          <a:lstStyle/>
          <a:p>
            <a:pPr marL="0" indent="0" algn="l">
              <a:buNone/>
            </a:pPr>
            <a:r>
              <a:rPr lang="en-US" sz="1000" b="1" dirty="0">
                <a:solidFill>
                  <a:srgbClr val="4B5563"/>
                </a:solidFill>
                <a:latin typeface="Roboto" pitchFamily="34" charset="0"/>
                <a:ea typeface="Roboto" pitchFamily="34" charset="-122"/>
                <a:cs typeface="Roboto" pitchFamily="34" charset="-120"/>
              </a:rPr>
              <a:t>Quản lý Tickets:</a:t>
            </a:r>
            <a:r>
              <a:rPr lang="en-US" sz="1000" dirty="0">
                <a:solidFill>
                  <a:srgbClr val="4B5563"/>
                </a:solidFill>
                <a:latin typeface="Roboto" pitchFamily="34" charset="0"/>
                <a:ea typeface="Roboto" pitchFamily="34" charset="-122"/>
                <a:cs typeface="Roboto" pitchFamily="34" charset="-120"/>
              </a:rPr>
              <a:t> Danh sách phiếu tin với bộ lọc nâng cao, xem chi tiết và xuất PDF báo cáo.</a:t>
            </a:r>
            <a:endParaRPr lang="en-US" sz="1000" dirty="0"/>
          </a:p>
        </p:txBody>
      </p:sp>
      <p:pic>
        <p:nvPicPr>
          <p:cNvPr id="18" name="Image 4" descr="preencoded.png"/>
          <p:cNvPicPr>
            <a:picLocks noChangeAspect="1"/>
          </p:cNvPicPr>
          <p:nvPr/>
        </p:nvPicPr>
        <p:blipFill>
          <a:blip r:embed="rId7"/>
          <a:srcRect l="-11" r="-11"/>
          <a:stretch/>
        </p:blipFill>
        <p:spPr>
          <a:xfrm>
            <a:off x="5095951" y="1829715"/>
            <a:ext cx="4114800" cy="1447495"/>
          </a:xfrm>
          <a:prstGeom prst="rect">
            <a:avLst/>
          </a:prstGeom>
        </p:spPr>
      </p:pic>
      <p:sp>
        <p:nvSpPr>
          <p:cNvPr id="19" name="Text 12"/>
          <p:cNvSpPr txBox="1"/>
          <p:nvPr/>
        </p:nvSpPr>
        <p:spPr>
          <a:xfrm>
            <a:off x="5533949" y="2019910"/>
            <a:ext cx="3600907" cy="267005"/>
          </a:xfrm>
          <a:prstGeom prst="rect">
            <a:avLst/>
          </a:prstGeom>
          <a:noFill/>
          <a:ln/>
        </p:spPr>
        <p:txBody>
          <a:bodyPr wrap="square" lIns="0" tIns="0" rIns="0" bIns="0" rtlCol="0" anchor="ctr"/>
          <a:lstStyle/>
          <a:p>
            <a:pPr marL="0" indent="0" algn="l">
              <a:buNone/>
            </a:pPr>
            <a:r>
              <a:rPr lang="en-US" sz="1300" b="1" dirty="0">
                <a:solidFill>
                  <a:srgbClr val="1F2937"/>
                </a:solidFill>
                <a:latin typeface="Roboto" pitchFamily="34" charset="0"/>
                <a:ea typeface="Roboto" pitchFamily="34" charset="-122"/>
                <a:cs typeface="Roboto" pitchFamily="34" charset="-120"/>
              </a:rPr>
              <a:t> Voice Interaction </a:t>
            </a:r>
            <a:endParaRPr lang="en-US" sz="1300" dirty="0"/>
          </a:p>
        </p:txBody>
      </p:sp>
      <p:pic>
        <p:nvPicPr>
          <p:cNvPr id="20" name="Image 5" descr="preencoded.png"/>
          <p:cNvPicPr>
            <a:picLocks noChangeAspect="1"/>
          </p:cNvPicPr>
          <p:nvPr/>
        </p:nvPicPr>
        <p:blipFill>
          <a:blip r:embed="rId8"/>
          <a:srcRect l="-2050" r="-2050"/>
          <a:stretch/>
        </p:blipFill>
        <p:spPr>
          <a:xfrm>
            <a:off x="5324551" y="2068374"/>
            <a:ext cx="133502" cy="170993"/>
          </a:xfrm>
          <a:prstGeom prst="rect">
            <a:avLst/>
          </a:prstGeom>
        </p:spPr>
      </p:pic>
      <p:sp>
        <p:nvSpPr>
          <p:cNvPr id="21" name="Text 13"/>
          <p:cNvSpPr txBox="1"/>
          <p:nvPr/>
        </p:nvSpPr>
        <p:spPr>
          <a:xfrm>
            <a:off x="5553151" y="2362810"/>
            <a:ext cx="3543300" cy="571500"/>
          </a:xfrm>
          <a:prstGeom prst="rect">
            <a:avLst/>
          </a:prstGeom>
          <a:noFill/>
          <a:ln/>
        </p:spPr>
        <p:txBody>
          <a:bodyPr wrap="square" lIns="0" tIns="0" rIns="0" bIns="0" rtlCol="0" anchor="t"/>
          <a:lstStyle/>
          <a:p>
            <a:pPr marL="0" indent="0" algn="l">
              <a:buNone/>
            </a:pPr>
            <a:r>
              <a:rPr lang="en-US" sz="1000" dirty="0">
                <a:solidFill>
                  <a:srgbClr val="4B5563"/>
                </a:solidFill>
                <a:latin typeface="Roboto" pitchFamily="34" charset="0"/>
                <a:ea typeface="Roboto" pitchFamily="34" charset="-122"/>
                <a:cs typeface="Roboto" pitchFamily="34" charset="-120"/>
              </a:rPr>
              <a:t>Hỗ trợ tương tác bằng giọng nói, giúp người dân báo tin nhanh chóng trong tình huống khẩn cấp mà không cần gõ phím.</a:t>
            </a:r>
            <a:endParaRPr lang="en-US" sz="1000" dirty="0"/>
          </a:p>
        </p:txBody>
      </p:sp>
      <p:sp>
        <p:nvSpPr>
          <p:cNvPr id="24" name="Shape 16"/>
          <p:cNvSpPr/>
          <p:nvPr/>
        </p:nvSpPr>
        <p:spPr>
          <a:xfrm>
            <a:off x="0" y="8115300"/>
            <a:ext cx="9752990" cy="161849"/>
          </a:xfrm>
          <a:prstGeom prst="rect">
            <a:avLst/>
          </a:prstGeom>
          <a:solidFill>
            <a:srgbClr val="F9FAFB"/>
          </a:solidFill>
          <a:ln/>
        </p:spPr>
        <p:txBody>
          <a:bodyPr/>
          <a:lstStyle/>
          <a:p>
            <a:endParaRPr lang="en-US"/>
          </a:p>
        </p:txBody>
      </p:sp>
      <p:sp>
        <p:nvSpPr>
          <p:cNvPr id="25" name="Shape 17"/>
          <p:cNvSpPr/>
          <p:nvPr/>
        </p:nvSpPr>
        <p:spPr>
          <a:xfrm>
            <a:off x="0" y="8115300"/>
            <a:ext cx="9752990" cy="9144"/>
          </a:xfrm>
          <a:prstGeom prst="rect">
            <a:avLst/>
          </a:prstGeom>
          <a:solidFill>
            <a:srgbClr val="E5E7EB"/>
          </a:solidFill>
          <a:ln w="12700">
            <a:solidFill>
              <a:srgbClr val="E5E7EB">
                <a:alpha val="0"/>
              </a:srgbClr>
            </a:solidFill>
            <a:prstDash val="solid"/>
          </a:ln>
        </p:spPr>
        <p:txBody>
          <a:bodyPr/>
          <a:lstStyle/>
          <a:p>
            <a:endParaRPr lang="en-US"/>
          </a:p>
        </p:txBody>
      </p:sp>
      <p:sp>
        <p:nvSpPr>
          <p:cNvPr id="26" name="Text 18"/>
          <p:cNvSpPr txBox="1"/>
          <p:nvPr/>
        </p:nvSpPr>
        <p:spPr>
          <a:xfrm>
            <a:off x="457200" y="8124444"/>
            <a:ext cx="2176272" cy="152705"/>
          </a:xfrm>
          <a:prstGeom prst="rect">
            <a:avLst/>
          </a:prstGeom>
          <a:noFill/>
          <a:ln/>
        </p:spPr>
        <p:txBody>
          <a:bodyPr wrap="square" lIns="0" tIns="0" rIns="0" bIns="0" rtlCol="0" anchor="ctr"/>
          <a:lstStyle/>
          <a:p>
            <a:pPr marL="0" indent="0" algn="l">
              <a:buNone/>
            </a:pPr>
            <a:r>
              <a:rPr lang="en-US" sz="800" dirty="0">
                <a:solidFill>
                  <a:srgbClr val="6B7280"/>
                </a:solidFill>
                <a:latin typeface="Roboto" pitchFamily="34" charset="0"/>
                <a:ea typeface="Roboto" pitchFamily="34" charset="-122"/>
                <a:cs typeface="Roboto" pitchFamily="34" charset="-120"/>
              </a:rPr>
              <a:t>Đồ án Tốt nghiệp - Đặng Kiến Tường</a:t>
            </a:r>
            <a:endParaRPr lang="en-US" sz="800" dirty="0"/>
          </a:p>
        </p:txBody>
      </p:sp>
      <p:sp>
        <p:nvSpPr>
          <p:cNvPr id="27" name="Text 19"/>
          <p:cNvSpPr txBox="1"/>
          <p:nvPr/>
        </p:nvSpPr>
        <p:spPr>
          <a:xfrm>
            <a:off x="8849563" y="8124444"/>
            <a:ext cx="533095" cy="152705"/>
          </a:xfrm>
          <a:prstGeom prst="rect">
            <a:avLst/>
          </a:prstGeom>
          <a:noFill/>
          <a:ln/>
        </p:spPr>
        <p:txBody>
          <a:bodyPr wrap="square" lIns="0" tIns="0" rIns="0" bIns="0" rtlCol="0" anchor="ctr"/>
          <a:lstStyle/>
          <a:p>
            <a:pPr marL="0" indent="0" algn="l">
              <a:buNone/>
            </a:pPr>
            <a:r>
              <a:rPr lang="en-US" sz="800" dirty="0">
                <a:solidFill>
                  <a:srgbClr val="6B7280"/>
                </a:solidFill>
                <a:latin typeface="Roboto" pitchFamily="34" charset="0"/>
                <a:ea typeface="Roboto" pitchFamily="34" charset="-122"/>
                <a:cs typeface="Roboto" pitchFamily="34" charset="-120"/>
              </a:rPr>
              <a:t>Trang 14</a:t>
            </a:r>
            <a:endParaRPr lang="en-US" sz="800" dirty="0"/>
          </a:p>
        </p:txBody>
      </p:sp>
      <p:pic>
        <p:nvPicPr>
          <p:cNvPr id="28" name="Image 6" descr="preencoded.png"/>
          <p:cNvPicPr>
            <a:picLocks noChangeAspect="1"/>
          </p:cNvPicPr>
          <p:nvPr/>
        </p:nvPicPr>
        <p:blipFill>
          <a:blip r:embed="rId9"/>
          <a:srcRect t="-19" b="-19"/>
          <a:stretch/>
        </p:blipFill>
        <p:spPr>
          <a:xfrm>
            <a:off x="0" y="0"/>
            <a:ext cx="9752990" cy="952805"/>
          </a:xfrm>
          <a:prstGeom prst="rect">
            <a:avLst/>
          </a:prstGeom>
        </p:spPr>
      </p:pic>
      <p:sp>
        <p:nvSpPr>
          <p:cNvPr id="29" name="Text 20"/>
          <p:cNvSpPr txBox="1"/>
          <p:nvPr/>
        </p:nvSpPr>
        <p:spPr>
          <a:xfrm>
            <a:off x="933602" y="228600"/>
            <a:ext cx="2585923" cy="267005"/>
          </a:xfrm>
          <a:prstGeom prst="rect">
            <a:avLst/>
          </a:prstGeom>
          <a:noFill/>
          <a:ln/>
        </p:spPr>
        <p:txBody>
          <a:bodyPr wrap="square" lIns="0" tIns="0" rIns="0" bIns="0" rtlCol="0" anchor="ctr"/>
          <a:lstStyle/>
          <a:p>
            <a:pPr marL="0" indent="0" algn="l">
              <a:buNone/>
            </a:pPr>
            <a:r>
              <a:rPr lang="en-US" sz="1400" b="1" dirty="0">
                <a:solidFill>
                  <a:srgbClr val="1F2937"/>
                </a:solidFill>
                <a:latin typeface="Montserrat" pitchFamily="34" charset="0"/>
                <a:ea typeface="Montserrat" pitchFamily="34" charset="-122"/>
                <a:cs typeface="Montserrat" pitchFamily="34" charset="-120"/>
              </a:rPr>
              <a:t>Kết quả và Thảo luận</a:t>
            </a:r>
            <a:endParaRPr lang="en-US" sz="1400" dirty="0"/>
          </a:p>
        </p:txBody>
      </p:sp>
      <p:sp>
        <p:nvSpPr>
          <p:cNvPr id="30" name="Text 21"/>
          <p:cNvSpPr txBox="1"/>
          <p:nvPr/>
        </p:nvSpPr>
        <p:spPr>
          <a:xfrm>
            <a:off x="933602" y="495605"/>
            <a:ext cx="2958998" cy="191110"/>
          </a:xfrm>
          <a:prstGeom prst="rect">
            <a:avLst/>
          </a:prstGeom>
          <a:noFill/>
          <a:ln/>
        </p:spPr>
        <p:txBody>
          <a:bodyPr wrap="square" lIns="0" tIns="0" rIns="0" bIns="0" rtlCol="0" anchor="ctr"/>
          <a:lstStyle/>
          <a:p>
            <a:pPr marL="0" indent="0" algn="l">
              <a:buNone/>
            </a:pPr>
            <a:r>
              <a:rPr lang="en-US" sz="1000" dirty="0">
                <a:solidFill>
                  <a:srgbClr val="6B7280"/>
                </a:solidFill>
                <a:latin typeface="Roboto" pitchFamily="34" charset="0"/>
                <a:ea typeface="Roboto" pitchFamily="34" charset="-122"/>
                <a:cs typeface="Roboto" pitchFamily="34" charset="-120"/>
              </a:rPr>
              <a:t>Giao diện người dùng &amp; Mô-đun minh họa</a:t>
            </a:r>
            <a:endParaRPr lang="en-US" sz="1000" dirty="0"/>
          </a:p>
        </p:txBody>
      </p:sp>
      <p:pic>
        <p:nvPicPr>
          <p:cNvPr id="31" name="Image 7" descr="preencoded.png"/>
          <p:cNvPicPr>
            <a:picLocks noChangeAspect="1"/>
          </p:cNvPicPr>
          <p:nvPr/>
        </p:nvPicPr>
        <p:blipFill>
          <a:blip r:embed="rId10"/>
          <a:srcRect l="-427" r="-427"/>
          <a:stretch/>
        </p:blipFill>
        <p:spPr>
          <a:xfrm>
            <a:off x="457200" y="302666"/>
            <a:ext cx="323698" cy="285293"/>
          </a:xfrm>
          <a:prstGeom prst="rect">
            <a:avLst/>
          </a:prstGeom>
        </p:spPr>
      </p:pic>
      <p:sp>
        <p:nvSpPr>
          <p:cNvPr id="32" name="Text 22"/>
          <p:cNvSpPr txBox="1"/>
          <p:nvPr/>
        </p:nvSpPr>
        <p:spPr>
          <a:xfrm>
            <a:off x="8978494" y="152705"/>
            <a:ext cx="476402" cy="381305"/>
          </a:xfrm>
          <a:prstGeom prst="rect">
            <a:avLst/>
          </a:prstGeom>
          <a:noFill/>
          <a:ln/>
        </p:spPr>
        <p:txBody>
          <a:bodyPr wrap="square" lIns="0" tIns="0" rIns="0" bIns="0" rtlCol="0" anchor="ctr"/>
          <a:lstStyle/>
          <a:p>
            <a:pPr marL="0" indent="0" algn="r">
              <a:buNone/>
            </a:pPr>
            <a:r>
              <a:rPr lang="en-US" sz="2600" b="1" dirty="0">
                <a:solidFill>
                  <a:srgbClr val="F3F4F6"/>
                </a:solidFill>
                <a:latin typeface="Roboto" pitchFamily="34" charset="0"/>
                <a:ea typeface="Roboto" pitchFamily="34" charset="-122"/>
                <a:cs typeface="Roboto" pitchFamily="34" charset="-120"/>
              </a:rPr>
              <a:t>14</a:t>
            </a:r>
            <a:endParaRPr lang="en-US" sz="2600" dirty="0"/>
          </a:p>
        </p:txBody>
      </p:sp>
      <p:sp>
        <p:nvSpPr>
          <p:cNvPr id="110" name="Text 6">
            <a:extLst>
              <a:ext uri="{FF2B5EF4-FFF2-40B4-BE49-F238E27FC236}">
                <a16:creationId xmlns:a16="http://schemas.microsoft.com/office/drawing/2014/main" id="{5F63D66E-FDDB-E2BB-F2D3-3C51D060B8B8}"/>
              </a:ext>
            </a:extLst>
          </p:cNvPr>
          <p:cNvSpPr txBox="1"/>
          <p:nvPr/>
        </p:nvSpPr>
        <p:spPr>
          <a:xfrm>
            <a:off x="8913571" y="7015277"/>
            <a:ext cx="467258" cy="152705"/>
          </a:xfrm>
          <a:prstGeom prst="rect">
            <a:avLst/>
          </a:prstGeom>
          <a:noFill/>
          <a:ln/>
        </p:spPr>
        <p:txBody>
          <a:bodyPr wrap="square" lIns="0" tIns="0" rIns="0" bIns="0" rtlCol="0" anchor="ctr"/>
          <a:lstStyle/>
          <a:p>
            <a:pPr marL="0" indent="0" algn="l">
              <a:buNone/>
            </a:pPr>
            <a:r>
              <a:rPr lang="en-US" sz="800" dirty="0">
                <a:solidFill>
                  <a:srgbClr val="6B7280"/>
                </a:solidFill>
                <a:latin typeface="Roboto" pitchFamily="34" charset="0"/>
                <a:ea typeface="Roboto" pitchFamily="34" charset="-122"/>
                <a:cs typeface="Roboto" pitchFamily="34" charset="-120"/>
              </a:rPr>
              <a:t>Trang 3</a:t>
            </a:r>
            <a:endParaRPr lang="en-US" sz="8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C7FE1D-EF8E-F346-1E7A-013F02FE6FB1}"/>
            </a:ext>
          </a:extLst>
        </p:cNvPr>
        <p:cNvGrpSpPr/>
        <p:nvPr/>
      </p:nvGrpSpPr>
      <p:grpSpPr>
        <a:xfrm>
          <a:off x="0" y="0"/>
          <a:ext cx="0" cy="0"/>
          <a:chOff x="0" y="0"/>
          <a:chExt cx="0" cy="0"/>
        </a:xfrm>
      </p:grpSpPr>
      <p:sp>
        <p:nvSpPr>
          <p:cNvPr id="24" name="Shape 16">
            <a:extLst>
              <a:ext uri="{FF2B5EF4-FFF2-40B4-BE49-F238E27FC236}">
                <a16:creationId xmlns:a16="http://schemas.microsoft.com/office/drawing/2014/main" id="{A1C978CE-5718-0744-F276-950E4D3FBD34}"/>
              </a:ext>
            </a:extLst>
          </p:cNvPr>
          <p:cNvSpPr/>
          <p:nvPr/>
        </p:nvSpPr>
        <p:spPr>
          <a:xfrm>
            <a:off x="0" y="8115300"/>
            <a:ext cx="9752990" cy="161849"/>
          </a:xfrm>
          <a:prstGeom prst="rect">
            <a:avLst/>
          </a:prstGeom>
          <a:solidFill>
            <a:srgbClr val="F9FAFB"/>
          </a:solidFill>
          <a:ln/>
        </p:spPr>
        <p:txBody>
          <a:bodyPr/>
          <a:lstStyle/>
          <a:p>
            <a:endParaRPr lang="en-US"/>
          </a:p>
        </p:txBody>
      </p:sp>
      <p:sp>
        <p:nvSpPr>
          <p:cNvPr id="25" name="Shape 17">
            <a:extLst>
              <a:ext uri="{FF2B5EF4-FFF2-40B4-BE49-F238E27FC236}">
                <a16:creationId xmlns:a16="http://schemas.microsoft.com/office/drawing/2014/main" id="{0DFC6456-2B50-8655-4AA0-173E87041339}"/>
              </a:ext>
            </a:extLst>
          </p:cNvPr>
          <p:cNvSpPr/>
          <p:nvPr/>
        </p:nvSpPr>
        <p:spPr>
          <a:xfrm>
            <a:off x="0" y="8115300"/>
            <a:ext cx="9752990" cy="9144"/>
          </a:xfrm>
          <a:prstGeom prst="rect">
            <a:avLst/>
          </a:prstGeom>
          <a:solidFill>
            <a:srgbClr val="E5E7EB"/>
          </a:solidFill>
          <a:ln w="12700">
            <a:solidFill>
              <a:srgbClr val="E5E7EB">
                <a:alpha val="0"/>
              </a:srgbClr>
            </a:solidFill>
            <a:prstDash val="solid"/>
          </a:ln>
        </p:spPr>
        <p:txBody>
          <a:bodyPr/>
          <a:lstStyle/>
          <a:p>
            <a:endParaRPr lang="en-US"/>
          </a:p>
        </p:txBody>
      </p:sp>
      <p:sp>
        <p:nvSpPr>
          <p:cNvPr id="26" name="Text 18">
            <a:extLst>
              <a:ext uri="{FF2B5EF4-FFF2-40B4-BE49-F238E27FC236}">
                <a16:creationId xmlns:a16="http://schemas.microsoft.com/office/drawing/2014/main" id="{6CB303D5-0976-58F4-363A-DD3E1A1840AD}"/>
              </a:ext>
            </a:extLst>
          </p:cNvPr>
          <p:cNvSpPr txBox="1"/>
          <p:nvPr/>
        </p:nvSpPr>
        <p:spPr>
          <a:xfrm>
            <a:off x="457200" y="8124444"/>
            <a:ext cx="2176272" cy="152705"/>
          </a:xfrm>
          <a:prstGeom prst="rect">
            <a:avLst/>
          </a:prstGeom>
          <a:noFill/>
          <a:ln/>
        </p:spPr>
        <p:txBody>
          <a:bodyPr wrap="square" lIns="0" tIns="0" rIns="0" bIns="0" rtlCol="0" anchor="ctr"/>
          <a:lstStyle/>
          <a:p>
            <a:pPr marL="0" indent="0" algn="l">
              <a:buNone/>
            </a:pPr>
            <a:r>
              <a:rPr lang="en-US" sz="800" dirty="0">
                <a:solidFill>
                  <a:srgbClr val="6B7280"/>
                </a:solidFill>
                <a:latin typeface="Roboto" pitchFamily="34" charset="0"/>
                <a:ea typeface="Roboto" pitchFamily="34" charset="-122"/>
                <a:cs typeface="Roboto" pitchFamily="34" charset="-120"/>
              </a:rPr>
              <a:t>Đồ án Tốt nghiệp - Đặng Kiến Tường</a:t>
            </a:r>
            <a:endParaRPr lang="en-US" sz="800" dirty="0"/>
          </a:p>
        </p:txBody>
      </p:sp>
      <p:sp>
        <p:nvSpPr>
          <p:cNvPr id="27" name="Text 19">
            <a:extLst>
              <a:ext uri="{FF2B5EF4-FFF2-40B4-BE49-F238E27FC236}">
                <a16:creationId xmlns:a16="http://schemas.microsoft.com/office/drawing/2014/main" id="{19E6D1E1-18BF-A57C-B32F-C1A716EEDAB5}"/>
              </a:ext>
            </a:extLst>
          </p:cNvPr>
          <p:cNvSpPr txBox="1"/>
          <p:nvPr/>
        </p:nvSpPr>
        <p:spPr>
          <a:xfrm>
            <a:off x="8849563" y="8124444"/>
            <a:ext cx="533095" cy="152705"/>
          </a:xfrm>
          <a:prstGeom prst="rect">
            <a:avLst/>
          </a:prstGeom>
          <a:noFill/>
          <a:ln/>
        </p:spPr>
        <p:txBody>
          <a:bodyPr wrap="square" lIns="0" tIns="0" rIns="0" bIns="0" rtlCol="0" anchor="ctr"/>
          <a:lstStyle/>
          <a:p>
            <a:pPr marL="0" indent="0" algn="l">
              <a:buNone/>
            </a:pPr>
            <a:r>
              <a:rPr lang="en-US" sz="800" dirty="0">
                <a:solidFill>
                  <a:srgbClr val="6B7280"/>
                </a:solidFill>
                <a:latin typeface="Roboto" pitchFamily="34" charset="0"/>
                <a:ea typeface="Roboto" pitchFamily="34" charset="-122"/>
                <a:cs typeface="Roboto" pitchFamily="34" charset="-120"/>
              </a:rPr>
              <a:t>Trang 14</a:t>
            </a:r>
            <a:endParaRPr lang="en-US" sz="800" dirty="0"/>
          </a:p>
        </p:txBody>
      </p:sp>
      <p:pic>
        <p:nvPicPr>
          <p:cNvPr id="28" name="Image 6" descr="preencoded.png">
            <a:extLst>
              <a:ext uri="{FF2B5EF4-FFF2-40B4-BE49-F238E27FC236}">
                <a16:creationId xmlns:a16="http://schemas.microsoft.com/office/drawing/2014/main" id="{5711B631-27AB-060E-9DB5-67AD1FDA3CF3}"/>
              </a:ext>
            </a:extLst>
          </p:cNvPr>
          <p:cNvPicPr>
            <a:picLocks noChangeAspect="1"/>
          </p:cNvPicPr>
          <p:nvPr/>
        </p:nvPicPr>
        <p:blipFill>
          <a:blip r:embed="rId3"/>
          <a:srcRect t="-19" b="-19"/>
          <a:stretch/>
        </p:blipFill>
        <p:spPr>
          <a:xfrm>
            <a:off x="0" y="0"/>
            <a:ext cx="9752990" cy="952805"/>
          </a:xfrm>
          <a:prstGeom prst="rect">
            <a:avLst/>
          </a:prstGeom>
        </p:spPr>
      </p:pic>
      <p:sp>
        <p:nvSpPr>
          <p:cNvPr id="29" name="Text 20">
            <a:extLst>
              <a:ext uri="{FF2B5EF4-FFF2-40B4-BE49-F238E27FC236}">
                <a16:creationId xmlns:a16="http://schemas.microsoft.com/office/drawing/2014/main" id="{B9E2BAD5-B998-5A8E-2307-BFFE3BF25FC1}"/>
              </a:ext>
            </a:extLst>
          </p:cNvPr>
          <p:cNvSpPr txBox="1"/>
          <p:nvPr/>
        </p:nvSpPr>
        <p:spPr>
          <a:xfrm>
            <a:off x="933602" y="228600"/>
            <a:ext cx="2585923" cy="267005"/>
          </a:xfrm>
          <a:prstGeom prst="rect">
            <a:avLst/>
          </a:prstGeom>
          <a:noFill/>
          <a:ln/>
        </p:spPr>
        <p:txBody>
          <a:bodyPr wrap="square" lIns="0" tIns="0" rIns="0" bIns="0" rtlCol="0" anchor="ctr"/>
          <a:lstStyle/>
          <a:p>
            <a:pPr marL="0" indent="0" algn="l">
              <a:buNone/>
            </a:pPr>
            <a:r>
              <a:rPr lang="en-US" sz="1400" b="1" dirty="0">
                <a:solidFill>
                  <a:srgbClr val="1F2937"/>
                </a:solidFill>
                <a:latin typeface="Montserrat" pitchFamily="34" charset="0"/>
                <a:ea typeface="Montserrat" pitchFamily="34" charset="-122"/>
                <a:cs typeface="Montserrat" pitchFamily="34" charset="-120"/>
              </a:rPr>
              <a:t>Demo</a:t>
            </a:r>
            <a:endParaRPr lang="en-US" sz="1400" dirty="0"/>
          </a:p>
        </p:txBody>
      </p:sp>
      <p:pic>
        <p:nvPicPr>
          <p:cNvPr id="31" name="Image 7" descr="preencoded.png">
            <a:extLst>
              <a:ext uri="{FF2B5EF4-FFF2-40B4-BE49-F238E27FC236}">
                <a16:creationId xmlns:a16="http://schemas.microsoft.com/office/drawing/2014/main" id="{B31F3BC4-7B84-522D-35FA-F9175238924B}"/>
              </a:ext>
            </a:extLst>
          </p:cNvPr>
          <p:cNvPicPr>
            <a:picLocks noChangeAspect="1"/>
          </p:cNvPicPr>
          <p:nvPr/>
        </p:nvPicPr>
        <p:blipFill>
          <a:blip r:embed="rId4"/>
          <a:srcRect l="-427" r="-427"/>
          <a:stretch/>
        </p:blipFill>
        <p:spPr>
          <a:xfrm>
            <a:off x="457200" y="302666"/>
            <a:ext cx="323698" cy="285293"/>
          </a:xfrm>
          <a:prstGeom prst="rect">
            <a:avLst/>
          </a:prstGeom>
        </p:spPr>
      </p:pic>
      <p:sp>
        <p:nvSpPr>
          <p:cNvPr id="32" name="Text 22">
            <a:extLst>
              <a:ext uri="{FF2B5EF4-FFF2-40B4-BE49-F238E27FC236}">
                <a16:creationId xmlns:a16="http://schemas.microsoft.com/office/drawing/2014/main" id="{E56185B6-2CC7-AADA-6697-F282E6CBF80D}"/>
              </a:ext>
            </a:extLst>
          </p:cNvPr>
          <p:cNvSpPr txBox="1"/>
          <p:nvPr/>
        </p:nvSpPr>
        <p:spPr>
          <a:xfrm>
            <a:off x="8978494" y="152705"/>
            <a:ext cx="476402" cy="381305"/>
          </a:xfrm>
          <a:prstGeom prst="rect">
            <a:avLst/>
          </a:prstGeom>
          <a:noFill/>
          <a:ln/>
        </p:spPr>
        <p:txBody>
          <a:bodyPr wrap="square" lIns="0" tIns="0" rIns="0" bIns="0" rtlCol="0" anchor="ctr"/>
          <a:lstStyle/>
          <a:p>
            <a:pPr marL="0" indent="0" algn="r">
              <a:buNone/>
            </a:pPr>
            <a:r>
              <a:rPr lang="en-US" sz="2600" b="1" dirty="0">
                <a:solidFill>
                  <a:srgbClr val="F3F4F6"/>
                </a:solidFill>
                <a:latin typeface="Roboto" pitchFamily="34" charset="0"/>
                <a:ea typeface="Roboto" pitchFamily="34" charset="-122"/>
                <a:cs typeface="Roboto" pitchFamily="34" charset="-120"/>
              </a:rPr>
              <a:t>14</a:t>
            </a:r>
            <a:endParaRPr lang="en-US" sz="2600" dirty="0"/>
          </a:p>
        </p:txBody>
      </p:sp>
      <p:pic>
        <p:nvPicPr>
          <p:cNvPr id="3" name="Picture 2">
            <a:extLst>
              <a:ext uri="{FF2B5EF4-FFF2-40B4-BE49-F238E27FC236}">
                <a16:creationId xmlns:a16="http://schemas.microsoft.com/office/drawing/2014/main" id="{BE4703DF-EA64-72AD-4DAF-95BA9492B885}"/>
              </a:ext>
            </a:extLst>
          </p:cNvPr>
          <p:cNvPicPr>
            <a:picLocks noChangeAspect="1"/>
          </p:cNvPicPr>
          <p:nvPr/>
        </p:nvPicPr>
        <p:blipFill>
          <a:blip r:embed="rId5"/>
          <a:stretch>
            <a:fillRect/>
          </a:stretch>
        </p:blipFill>
        <p:spPr>
          <a:xfrm>
            <a:off x="375250" y="1616295"/>
            <a:ext cx="9002489" cy="4335718"/>
          </a:xfrm>
          <a:prstGeom prst="rect">
            <a:avLst/>
          </a:prstGeom>
        </p:spPr>
      </p:pic>
      <p:sp>
        <p:nvSpPr>
          <p:cNvPr id="4" name="Text 6">
            <a:extLst>
              <a:ext uri="{FF2B5EF4-FFF2-40B4-BE49-F238E27FC236}">
                <a16:creationId xmlns:a16="http://schemas.microsoft.com/office/drawing/2014/main" id="{DA5B25C2-D269-FC7D-8C42-10D1546DDB62}"/>
              </a:ext>
            </a:extLst>
          </p:cNvPr>
          <p:cNvSpPr txBox="1"/>
          <p:nvPr/>
        </p:nvSpPr>
        <p:spPr>
          <a:xfrm>
            <a:off x="8913571" y="7015277"/>
            <a:ext cx="467258" cy="152705"/>
          </a:xfrm>
          <a:prstGeom prst="rect">
            <a:avLst/>
          </a:prstGeom>
          <a:noFill/>
          <a:ln/>
        </p:spPr>
        <p:txBody>
          <a:bodyPr wrap="square" lIns="0" tIns="0" rIns="0" bIns="0" rtlCol="0" anchor="ctr"/>
          <a:lstStyle/>
          <a:p>
            <a:pPr marL="0" indent="0" algn="l">
              <a:buNone/>
            </a:pPr>
            <a:r>
              <a:rPr lang="en-US" sz="800" dirty="0">
                <a:solidFill>
                  <a:srgbClr val="6B7280"/>
                </a:solidFill>
                <a:latin typeface="Roboto" pitchFamily="34" charset="0"/>
                <a:ea typeface="Roboto" pitchFamily="34" charset="-122"/>
                <a:cs typeface="Roboto" pitchFamily="34" charset="-120"/>
              </a:rPr>
              <a:t>Trang 4</a:t>
            </a:r>
            <a:endParaRPr lang="en-US" sz="800" dirty="0"/>
          </a:p>
        </p:txBody>
      </p:sp>
    </p:spTree>
    <p:extLst>
      <p:ext uri="{BB962C8B-B14F-4D97-AF65-F5344CB8AC3E}">
        <p14:creationId xmlns:p14="http://schemas.microsoft.com/office/powerpoint/2010/main" val="78540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sp>
        <p:nvSpPr>
          <p:cNvPr id="2" name="Shape 0"/>
          <p:cNvSpPr/>
          <p:nvPr/>
        </p:nvSpPr>
        <p:spPr>
          <a:xfrm>
            <a:off x="0" y="0"/>
            <a:ext cx="9752990" cy="7315200"/>
          </a:xfrm>
          <a:prstGeom prst="rect">
            <a:avLst/>
          </a:prstGeom>
          <a:solidFill>
            <a:srgbClr val="F3F4F6"/>
          </a:solidFill>
          <a:ln w="12700">
            <a:solidFill>
              <a:srgbClr val="FFFFFF">
                <a:alpha val="0"/>
              </a:srgbClr>
            </a:solidFill>
            <a:prstDash val="solid"/>
          </a:ln>
        </p:spPr>
        <p:txBody>
          <a:bodyPr/>
          <a:lstStyle/>
          <a:p>
            <a:endParaRPr lang="en-US"/>
          </a:p>
        </p:txBody>
      </p:sp>
      <p:sp>
        <p:nvSpPr>
          <p:cNvPr id="3" name="Shape 1"/>
          <p:cNvSpPr/>
          <p:nvPr/>
        </p:nvSpPr>
        <p:spPr>
          <a:xfrm>
            <a:off x="0" y="0"/>
            <a:ext cx="9752990" cy="7315200"/>
          </a:xfrm>
          <a:prstGeom prst="rect">
            <a:avLst/>
          </a:prstGeom>
          <a:solidFill>
            <a:srgbClr val="FFFFFF"/>
          </a:solidFill>
          <a:ln w="12700">
            <a:solidFill>
              <a:srgbClr val="FFFFFF">
                <a:alpha val="0"/>
              </a:srgbClr>
            </a:solidFill>
            <a:prstDash val="solid"/>
          </a:ln>
        </p:spPr>
        <p:txBody>
          <a:bodyPr/>
          <a:lstStyle/>
          <a:p>
            <a:endParaRPr lang="en-US"/>
          </a:p>
        </p:txBody>
      </p:sp>
      <p:pic>
        <p:nvPicPr>
          <p:cNvPr id="4" name="Image 0" descr="preencoded.png"/>
          <p:cNvPicPr>
            <a:picLocks noChangeAspect="1"/>
          </p:cNvPicPr>
          <p:nvPr/>
        </p:nvPicPr>
        <p:blipFill>
          <a:blip r:embed="rId3">
            <a:alphaModFix amt="40000"/>
          </a:blip>
          <a:srcRect l="-9" r="-9"/>
          <a:stretch/>
        </p:blipFill>
        <p:spPr>
          <a:xfrm>
            <a:off x="0" y="3905402"/>
            <a:ext cx="2438705" cy="2952598"/>
          </a:xfrm>
          <a:prstGeom prst="rect">
            <a:avLst/>
          </a:prstGeom>
        </p:spPr>
      </p:pic>
      <p:sp>
        <p:nvSpPr>
          <p:cNvPr id="5" name="Shape 2"/>
          <p:cNvSpPr/>
          <p:nvPr/>
        </p:nvSpPr>
        <p:spPr>
          <a:xfrm>
            <a:off x="0" y="6858000"/>
            <a:ext cx="9752990" cy="457200"/>
          </a:xfrm>
          <a:prstGeom prst="rect">
            <a:avLst/>
          </a:prstGeom>
          <a:solidFill>
            <a:srgbClr val="F9FAFB"/>
          </a:solidFill>
          <a:ln/>
        </p:spPr>
        <p:txBody>
          <a:bodyPr/>
          <a:lstStyle/>
          <a:p>
            <a:endParaRPr lang="en-US"/>
          </a:p>
        </p:txBody>
      </p:sp>
      <p:sp>
        <p:nvSpPr>
          <p:cNvPr id="6" name="Shape 3"/>
          <p:cNvSpPr/>
          <p:nvPr/>
        </p:nvSpPr>
        <p:spPr>
          <a:xfrm>
            <a:off x="0" y="6858000"/>
            <a:ext cx="9752990" cy="9144"/>
          </a:xfrm>
          <a:prstGeom prst="rect">
            <a:avLst/>
          </a:prstGeom>
          <a:solidFill>
            <a:srgbClr val="E5E7EB"/>
          </a:solidFill>
          <a:ln w="12700">
            <a:solidFill>
              <a:srgbClr val="E5E7EB">
                <a:alpha val="0"/>
              </a:srgbClr>
            </a:solidFill>
            <a:prstDash val="solid"/>
          </a:ln>
        </p:spPr>
        <p:txBody>
          <a:bodyPr/>
          <a:lstStyle/>
          <a:p>
            <a:endParaRPr lang="en-US"/>
          </a:p>
        </p:txBody>
      </p:sp>
      <p:sp>
        <p:nvSpPr>
          <p:cNvPr id="8" name="Text 5"/>
          <p:cNvSpPr txBox="1"/>
          <p:nvPr/>
        </p:nvSpPr>
        <p:spPr>
          <a:xfrm>
            <a:off x="8849563" y="7015277"/>
            <a:ext cx="533095" cy="152705"/>
          </a:xfrm>
          <a:prstGeom prst="rect">
            <a:avLst/>
          </a:prstGeom>
          <a:noFill/>
          <a:ln/>
        </p:spPr>
        <p:txBody>
          <a:bodyPr wrap="square" lIns="0" tIns="0" rIns="0" bIns="0" rtlCol="0" anchor="ctr"/>
          <a:lstStyle/>
          <a:p>
            <a:pPr marL="0" indent="0" algn="l">
              <a:buNone/>
            </a:pPr>
            <a:r>
              <a:rPr lang="en-US" sz="800" dirty="0">
                <a:solidFill>
                  <a:srgbClr val="6B7280"/>
                </a:solidFill>
                <a:latin typeface="Roboto" pitchFamily="34" charset="0"/>
                <a:ea typeface="Roboto" pitchFamily="34" charset="-122"/>
                <a:cs typeface="Roboto" pitchFamily="34" charset="-120"/>
              </a:rPr>
              <a:t>Trang 15</a:t>
            </a:r>
            <a:endParaRPr lang="en-US" sz="800" dirty="0"/>
          </a:p>
        </p:txBody>
      </p:sp>
      <p:pic>
        <p:nvPicPr>
          <p:cNvPr id="9" name="Image 1" descr="preencoded.png"/>
          <p:cNvPicPr>
            <a:picLocks noChangeAspect="1"/>
          </p:cNvPicPr>
          <p:nvPr/>
        </p:nvPicPr>
        <p:blipFill>
          <a:blip r:embed="rId4"/>
          <a:srcRect t="-19" b="-19"/>
          <a:stretch/>
        </p:blipFill>
        <p:spPr>
          <a:xfrm>
            <a:off x="0" y="0"/>
            <a:ext cx="9752990" cy="952805"/>
          </a:xfrm>
          <a:prstGeom prst="rect">
            <a:avLst/>
          </a:prstGeom>
        </p:spPr>
      </p:pic>
      <p:sp>
        <p:nvSpPr>
          <p:cNvPr id="10" name="Text 6"/>
          <p:cNvSpPr txBox="1"/>
          <p:nvPr/>
        </p:nvSpPr>
        <p:spPr>
          <a:xfrm>
            <a:off x="971093" y="228600"/>
            <a:ext cx="2436876" cy="267005"/>
          </a:xfrm>
          <a:prstGeom prst="rect">
            <a:avLst/>
          </a:prstGeom>
          <a:noFill/>
          <a:ln/>
        </p:spPr>
        <p:txBody>
          <a:bodyPr wrap="square" lIns="0" tIns="0" rIns="0" bIns="0" rtlCol="0" anchor="ctr"/>
          <a:lstStyle/>
          <a:p>
            <a:pPr marL="0" indent="0" algn="l">
              <a:buNone/>
            </a:pPr>
            <a:r>
              <a:rPr lang="en-US" sz="1400" b="1" dirty="0">
                <a:solidFill>
                  <a:srgbClr val="1F2937"/>
                </a:solidFill>
                <a:latin typeface="Montserrat" pitchFamily="34" charset="0"/>
                <a:ea typeface="Montserrat" pitchFamily="34" charset="-122"/>
                <a:cs typeface="Montserrat" pitchFamily="34" charset="-120"/>
              </a:rPr>
              <a:t>Kết quả &amp; Thảo luận</a:t>
            </a:r>
            <a:endParaRPr lang="en-US" sz="1400" dirty="0"/>
          </a:p>
        </p:txBody>
      </p:sp>
      <p:sp>
        <p:nvSpPr>
          <p:cNvPr id="11" name="Text 7"/>
          <p:cNvSpPr txBox="1"/>
          <p:nvPr/>
        </p:nvSpPr>
        <p:spPr>
          <a:xfrm>
            <a:off x="971093" y="495605"/>
            <a:ext cx="2788920" cy="191110"/>
          </a:xfrm>
          <a:prstGeom prst="rect">
            <a:avLst/>
          </a:prstGeom>
          <a:noFill/>
          <a:ln/>
        </p:spPr>
        <p:txBody>
          <a:bodyPr wrap="square" lIns="0" tIns="0" rIns="0" bIns="0" rtlCol="0" anchor="ctr"/>
          <a:lstStyle/>
          <a:p>
            <a:pPr marL="0" indent="0" algn="l">
              <a:buNone/>
            </a:pPr>
            <a:r>
              <a:rPr lang="en-US" sz="1000" dirty="0">
                <a:solidFill>
                  <a:srgbClr val="6B7280"/>
                </a:solidFill>
                <a:latin typeface="Roboto" pitchFamily="34" charset="0"/>
                <a:ea typeface="Roboto" pitchFamily="34" charset="-122"/>
                <a:cs typeface="Roboto" pitchFamily="34" charset="-120"/>
              </a:rPr>
              <a:t>Đánh giá ưu điểm, hạn chế và rủi ro</a:t>
            </a:r>
            <a:endParaRPr lang="en-US" sz="1000" dirty="0"/>
          </a:p>
        </p:txBody>
      </p:sp>
      <p:pic>
        <p:nvPicPr>
          <p:cNvPr id="12" name="Image 2" descr="preencoded.png"/>
          <p:cNvPicPr>
            <a:picLocks noChangeAspect="1"/>
          </p:cNvPicPr>
          <p:nvPr/>
        </p:nvPicPr>
        <p:blipFill>
          <a:blip r:embed="rId5"/>
          <a:srcRect l="-769" r="-769"/>
          <a:stretch/>
        </p:blipFill>
        <p:spPr>
          <a:xfrm>
            <a:off x="457200" y="302666"/>
            <a:ext cx="362102" cy="285293"/>
          </a:xfrm>
          <a:prstGeom prst="rect">
            <a:avLst/>
          </a:prstGeom>
        </p:spPr>
      </p:pic>
      <p:sp>
        <p:nvSpPr>
          <p:cNvPr id="13" name="Text 8"/>
          <p:cNvSpPr txBox="1"/>
          <p:nvPr/>
        </p:nvSpPr>
        <p:spPr>
          <a:xfrm>
            <a:off x="8978494" y="152705"/>
            <a:ext cx="476402" cy="381305"/>
          </a:xfrm>
          <a:prstGeom prst="rect">
            <a:avLst/>
          </a:prstGeom>
          <a:noFill/>
          <a:ln/>
        </p:spPr>
        <p:txBody>
          <a:bodyPr wrap="square" lIns="0" tIns="0" rIns="0" bIns="0" rtlCol="0" anchor="ctr"/>
          <a:lstStyle/>
          <a:p>
            <a:pPr marL="0" indent="0" algn="r">
              <a:buNone/>
            </a:pPr>
            <a:r>
              <a:rPr lang="en-US" sz="2600" b="1" dirty="0">
                <a:solidFill>
                  <a:srgbClr val="F3F4F6"/>
                </a:solidFill>
                <a:latin typeface="Roboto" pitchFamily="34" charset="0"/>
                <a:ea typeface="Roboto" pitchFamily="34" charset="-122"/>
                <a:cs typeface="Roboto" pitchFamily="34" charset="-120"/>
              </a:rPr>
              <a:t>15</a:t>
            </a:r>
            <a:endParaRPr lang="en-US" sz="2600" dirty="0"/>
          </a:p>
        </p:txBody>
      </p:sp>
      <p:sp>
        <p:nvSpPr>
          <p:cNvPr id="14" name="Text 9"/>
          <p:cNvSpPr txBox="1"/>
          <p:nvPr/>
        </p:nvSpPr>
        <p:spPr>
          <a:xfrm>
            <a:off x="1105510" y="1584655"/>
            <a:ext cx="4257446" cy="457200"/>
          </a:xfrm>
          <a:prstGeom prst="rect">
            <a:avLst/>
          </a:prstGeom>
          <a:noFill/>
          <a:ln/>
        </p:spPr>
        <p:txBody>
          <a:bodyPr wrap="square" lIns="0" tIns="0" rIns="0" bIns="0" rtlCol="0" anchor="ctr"/>
          <a:lstStyle/>
          <a:p>
            <a:pPr marL="0" indent="0" algn="l">
              <a:buNone/>
            </a:pPr>
            <a:r>
              <a:rPr lang="en-US" sz="1700" b="1" dirty="0">
                <a:solidFill>
                  <a:srgbClr val="0056B3"/>
                </a:solidFill>
                <a:latin typeface="Montserrat" pitchFamily="34" charset="0"/>
                <a:ea typeface="Montserrat" pitchFamily="34" charset="-122"/>
                <a:cs typeface="Montserrat" pitchFamily="34" charset="-120"/>
              </a:rPr>
              <a:t> Điểm mạnh của hệ thống </a:t>
            </a:r>
            <a:endParaRPr lang="en-US" sz="1700" dirty="0"/>
          </a:p>
        </p:txBody>
      </p:sp>
      <p:pic>
        <p:nvPicPr>
          <p:cNvPr id="15" name="Image 3" descr="preencoded.png"/>
          <p:cNvPicPr>
            <a:picLocks noChangeAspect="1"/>
          </p:cNvPicPr>
          <p:nvPr/>
        </p:nvPicPr>
        <p:blipFill>
          <a:blip r:embed="rId6"/>
          <a:srcRect l="-2" r="-2"/>
          <a:stretch/>
        </p:blipFill>
        <p:spPr>
          <a:xfrm>
            <a:off x="5810098" y="1771193"/>
            <a:ext cx="3333902" cy="1828800"/>
          </a:xfrm>
          <a:prstGeom prst="rect">
            <a:avLst/>
          </a:prstGeom>
        </p:spPr>
      </p:pic>
      <p:pic>
        <p:nvPicPr>
          <p:cNvPr id="16" name="Image 4" descr="preencoded.png"/>
          <p:cNvPicPr>
            <a:picLocks noChangeAspect="1"/>
          </p:cNvPicPr>
          <p:nvPr/>
        </p:nvPicPr>
        <p:blipFill>
          <a:blip r:embed="rId7"/>
          <a:srcRect/>
          <a:stretch/>
        </p:blipFill>
        <p:spPr>
          <a:xfrm>
            <a:off x="6191402" y="2104949"/>
            <a:ext cx="170993" cy="170993"/>
          </a:xfrm>
          <a:prstGeom prst="rect">
            <a:avLst/>
          </a:prstGeom>
        </p:spPr>
      </p:pic>
      <p:sp>
        <p:nvSpPr>
          <p:cNvPr id="17" name="Text 10"/>
          <p:cNvSpPr txBox="1"/>
          <p:nvPr/>
        </p:nvSpPr>
        <p:spPr>
          <a:xfrm>
            <a:off x="6581851" y="2057400"/>
            <a:ext cx="1484986" cy="267005"/>
          </a:xfrm>
          <a:prstGeom prst="rect">
            <a:avLst/>
          </a:prstGeom>
          <a:noFill/>
          <a:ln/>
        </p:spPr>
        <p:txBody>
          <a:bodyPr wrap="square" lIns="0" tIns="0" rIns="0" bIns="0" rtlCol="0" anchor="ctr"/>
          <a:lstStyle/>
          <a:p>
            <a:pPr marL="0" indent="0" algn="l">
              <a:buNone/>
            </a:pPr>
            <a:r>
              <a:rPr lang="en-US" sz="1300" b="1" dirty="0">
                <a:solidFill>
                  <a:srgbClr val="1F2937"/>
                </a:solidFill>
                <a:latin typeface="Roboto" pitchFamily="34" charset="0"/>
                <a:ea typeface="Roboto" pitchFamily="34" charset="-122"/>
                <a:cs typeface="Roboto" pitchFamily="34" charset="-120"/>
              </a:rPr>
              <a:t>Hạn chế hiện tại</a:t>
            </a:r>
            <a:endParaRPr lang="en-US" sz="1300" dirty="0"/>
          </a:p>
        </p:txBody>
      </p:sp>
      <p:sp>
        <p:nvSpPr>
          <p:cNvPr id="18" name="Text 11"/>
          <p:cNvSpPr txBox="1"/>
          <p:nvPr/>
        </p:nvSpPr>
        <p:spPr>
          <a:xfrm>
            <a:off x="6276442" y="2495398"/>
            <a:ext cx="2714854" cy="381305"/>
          </a:xfrm>
          <a:prstGeom prst="rect">
            <a:avLst/>
          </a:prstGeom>
          <a:noFill/>
          <a:ln/>
        </p:spPr>
        <p:txBody>
          <a:bodyPr wrap="square" lIns="0" tIns="0" rIns="0" bIns="0" rtlCol="0" anchor="ctr"/>
          <a:lstStyle/>
          <a:p>
            <a:pPr marL="0" indent="0" algn="l">
              <a:buNone/>
            </a:pPr>
            <a:r>
              <a:rPr lang="en-US" sz="1000" dirty="0">
                <a:solidFill>
                  <a:srgbClr val="4B5563"/>
                </a:solidFill>
                <a:latin typeface="Roboto" pitchFamily="34" charset="0"/>
                <a:ea typeface="Roboto" pitchFamily="34" charset="-122"/>
                <a:cs typeface="Roboto" pitchFamily="34" charset="-120"/>
              </a:rPr>
              <a:t>Mới chỉ dừng lại ở mô phỏng (Simulation), chưa kết nối hạ tầng thực 113/114/115.</a:t>
            </a:r>
            <a:endParaRPr lang="en-US" sz="1000" dirty="0"/>
          </a:p>
        </p:txBody>
      </p:sp>
      <p:pic>
        <p:nvPicPr>
          <p:cNvPr id="19" name="Image 5" descr="preencoded.png"/>
          <p:cNvPicPr>
            <a:picLocks noChangeAspect="1"/>
          </p:cNvPicPr>
          <p:nvPr/>
        </p:nvPicPr>
        <p:blipFill>
          <a:blip r:embed="rId8"/>
          <a:srcRect/>
          <a:stretch/>
        </p:blipFill>
        <p:spPr>
          <a:xfrm>
            <a:off x="6086246" y="2553005"/>
            <a:ext cx="114300" cy="114300"/>
          </a:xfrm>
          <a:prstGeom prst="rect">
            <a:avLst/>
          </a:prstGeom>
        </p:spPr>
      </p:pic>
      <p:sp>
        <p:nvSpPr>
          <p:cNvPr id="20" name="Text 12"/>
          <p:cNvSpPr txBox="1"/>
          <p:nvPr/>
        </p:nvSpPr>
        <p:spPr>
          <a:xfrm>
            <a:off x="6276442" y="2991002"/>
            <a:ext cx="2714854" cy="381305"/>
          </a:xfrm>
          <a:prstGeom prst="rect">
            <a:avLst/>
          </a:prstGeom>
          <a:noFill/>
          <a:ln/>
        </p:spPr>
        <p:txBody>
          <a:bodyPr wrap="square" lIns="0" tIns="0" rIns="0" bIns="0" rtlCol="0" anchor="ctr"/>
          <a:lstStyle/>
          <a:p>
            <a:pPr marL="0" indent="0" algn="l">
              <a:buNone/>
            </a:pPr>
            <a:r>
              <a:rPr lang="en-US" sz="1000" dirty="0">
                <a:solidFill>
                  <a:srgbClr val="4B5563"/>
                </a:solidFill>
                <a:latin typeface="Roboto" pitchFamily="34" charset="0"/>
                <a:ea typeface="Roboto" pitchFamily="34" charset="-122"/>
                <a:cs typeface="Roboto" pitchFamily="34" charset="-120"/>
              </a:rPr>
              <a:t>Dữ liệu chuyên ngành tiếng Việt cho RAG còn hạn chế về số lượng.</a:t>
            </a:r>
            <a:endParaRPr lang="en-US" sz="1000" dirty="0"/>
          </a:p>
        </p:txBody>
      </p:sp>
      <p:pic>
        <p:nvPicPr>
          <p:cNvPr id="21" name="Image 6" descr="preencoded.png"/>
          <p:cNvPicPr>
            <a:picLocks noChangeAspect="1"/>
          </p:cNvPicPr>
          <p:nvPr/>
        </p:nvPicPr>
        <p:blipFill>
          <a:blip r:embed="rId8"/>
          <a:srcRect/>
          <a:stretch/>
        </p:blipFill>
        <p:spPr>
          <a:xfrm>
            <a:off x="6086246" y="3047695"/>
            <a:ext cx="114300" cy="114300"/>
          </a:xfrm>
          <a:prstGeom prst="rect">
            <a:avLst/>
          </a:prstGeom>
        </p:spPr>
      </p:pic>
      <p:pic>
        <p:nvPicPr>
          <p:cNvPr id="22" name="Image 7" descr="preencoded.png"/>
          <p:cNvPicPr>
            <a:picLocks noChangeAspect="1"/>
          </p:cNvPicPr>
          <p:nvPr/>
        </p:nvPicPr>
        <p:blipFill>
          <a:blip r:embed="rId9"/>
          <a:srcRect t="-5" b="-5"/>
          <a:stretch/>
        </p:blipFill>
        <p:spPr>
          <a:xfrm>
            <a:off x="5810098" y="3828593"/>
            <a:ext cx="3333902" cy="2210105"/>
          </a:xfrm>
          <a:prstGeom prst="rect">
            <a:avLst/>
          </a:prstGeom>
        </p:spPr>
      </p:pic>
      <p:sp>
        <p:nvSpPr>
          <p:cNvPr id="23" name="Shape 13"/>
          <p:cNvSpPr/>
          <p:nvPr/>
        </p:nvSpPr>
        <p:spPr>
          <a:xfrm>
            <a:off x="6086246" y="4057193"/>
            <a:ext cx="381305" cy="381305"/>
          </a:xfrm>
          <a:prstGeom prst="ellipse">
            <a:avLst/>
          </a:prstGeom>
          <a:solidFill>
            <a:srgbClr val="FEE2E2"/>
          </a:solidFill>
          <a:ln w="12700">
            <a:solidFill>
              <a:srgbClr val="FFFFFF">
                <a:alpha val="0"/>
              </a:srgbClr>
            </a:solidFill>
            <a:prstDash val="solid"/>
          </a:ln>
        </p:spPr>
        <p:txBody>
          <a:bodyPr/>
          <a:lstStyle/>
          <a:p>
            <a:endParaRPr lang="en-US"/>
          </a:p>
        </p:txBody>
      </p:sp>
      <p:pic>
        <p:nvPicPr>
          <p:cNvPr id="24" name="Image 8" descr="preencoded.png"/>
          <p:cNvPicPr>
            <a:picLocks noChangeAspect="1"/>
          </p:cNvPicPr>
          <p:nvPr/>
        </p:nvPicPr>
        <p:blipFill>
          <a:blip r:embed="rId10"/>
          <a:srcRect/>
          <a:stretch/>
        </p:blipFill>
        <p:spPr>
          <a:xfrm>
            <a:off x="6191402" y="4162349"/>
            <a:ext cx="170993" cy="170993"/>
          </a:xfrm>
          <a:prstGeom prst="rect">
            <a:avLst/>
          </a:prstGeom>
        </p:spPr>
      </p:pic>
      <p:sp>
        <p:nvSpPr>
          <p:cNvPr id="25" name="Text 14"/>
          <p:cNvSpPr txBox="1"/>
          <p:nvPr/>
        </p:nvSpPr>
        <p:spPr>
          <a:xfrm>
            <a:off x="6581851" y="4114800"/>
            <a:ext cx="1802282" cy="267005"/>
          </a:xfrm>
          <a:prstGeom prst="rect">
            <a:avLst/>
          </a:prstGeom>
          <a:noFill/>
          <a:ln/>
        </p:spPr>
        <p:txBody>
          <a:bodyPr wrap="square" lIns="0" tIns="0" rIns="0" bIns="0" rtlCol="0" anchor="ctr"/>
          <a:lstStyle/>
          <a:p>
            <a:pPr marL="0" indent="0" algn="l">
              <a:buNone/>
            </a:pPr>
            <a:r>
              <a:rPr lang="en-US" sz="1300" b="1" dirty="0">
                <a:solidFill>
                  <a:srgbClr val="1F2937"/>
                </a:solidFill>
                <a:latin typeface="Roboto" pitchFamily="34" charset="0"/>
                <a:ea typeface="Roboto" pitchFamily="34" charset="-122"/>
                <a:cs typeface="Roboto" pitchFamily="34" charset="-120"/>
              </a:rPr>
              <a:t>Rủi ro &amp; Thách thức</a:t>
            </a:r>
            <a:endParaRPr lang="en-US" sz="1300" dirty="0"/>
          </a:p>
        </p:txBody>
      </p:sp>
      <p:sp>
        <p:nvSpPr>
          <p:cNvPr id="26" name="Text 15"/>
          <p:cNvSpPr txBox="1"/>
          <p:nvPr/>
        </p:nvSpPr>
        <p:spPr>
          <a:xfrm>
            <a:off x="6276442" y="4552798"/>
            <a:ext cx="2714854" cy="571500"/>
          </a:xfrm>
          <a:prstGeom prst="rect">
            <a:avLst/>
          </a:prstGeom>
          <a:noFill/>
          <a:ln/>
        </p:spPr>
        <p:txBody>
          <a:bodyPr wrap="square" lIns="0" tIns="0" rIns="0" bIns="0" rtlCol="0" anchor="ctr"/>
          <a:lstStyle/>
          <a:p>
            <a:pPr marL="0" indent="0" algn="l">
              <a:buNone/>
            </a:pPr>
            <a:r>
              <a:rPr lang="en-US" sz="1000" b="1" dirty="0">
                <a:solidFill>
                  <a:srgbClr val="4B5563"/>
                </a:solidFill>
                <a:latin typeface="Roboto" pitchFamily="34" charset="0"/>
                <a:ea typeface="Roboto" pitchFamily="34" charset="-122"/>
                <a:cs typeface="Roboto" pitchFamily="34" charset="-120"/>
              </a:rPr>
              <a:t>Ảo giác AI (Hallucination):</a:t>
            </a:r>
            <a:r>
              <a:rPr lang="en-US" sz="1000" dirty="0">
                <a:solidFill>
                  <a:srgbClr val="4B5563"/>
                </a:solidFill>
                <a:latin typeface="Roboto" pitchFamily="34" charset="0"/>
                <a:ea typeface="Roboto" pitchFamily="34" charset="-122"/>
                <a:cs typeface="Roboto" pitchFamily="34" charset="-120"/>
              </a:rPr>
              <a:t> Dù có RAG, vẫn tiềm ẩn nguy cơ mô hình sinh nội dung sai lệch.</a:t>
            </a:r>
            <a:endParaRPr lang="en-US" sz="1000" dirty="0"/>
          </a:p>
        </p:txBody>
      </p:sp>
      <p:pic>
        <p:nvPicPr>
          <p:cNvPr id="27" name="Image 9" descr="preencoded.png"/>
          <p:cNvPicPr>
            <a:picLocks noChangeAspect="1"/>
          </p:cNvPicPr>
          <p:nvPr/>
        </p:nvPicPr>
        <p:blipFill>
          <a:blip r:embed="rId11"/>
          <a:srcRect/>
          <a:stretch/>
        </p:blipFill>
        <p:spPr>
          <a:xfrm>
            <a:off x="6086246" y="4610405"/>
            <a:ext cx="114300" cy="114300"/>
          </a:xfrm>
          <a:prstGeom prst="rect">
            <a:avLst/>
          </a:prstGeom>
        </p:spPr>
      </p:pic>
      <p:sp>
        <p:nvSpPr>
          <p:cNvPr id="28" name="Text 16"/>
          <p:cNvSpPr txBox="1"/>
          <p:nvPr/>
        </p:nvSpPr>
        <p:spPr>
          <a:xfrm>
            <a:off x="6276442" y="5238598"/>
            <a:ext cx="2714854" cy="571500"/>
          </a:xfrm>
          <a:prstGeom prst="rect">
            <a:avLst/>
          </a:prstGeom>
          <a:noFill/>
          <a:ln/>
        </p:spPr>
        <p:txBody>
          <a:bodyPr wrap="square" lIns="0" tIns="0" rIns="0" bIns="0" rtlCol="0" anchor="ctr"/>
          <a:lstStyle/>
          <a:p>
            <a:pPr marL="0" indent="0" algn="l">
              <a:buNone/>
            </a:pPr>
            <a:r>
              <a:rPr lang="en-US" sz="1000" b="1" dirty="0">
                <a:solidFill>
                  <a:srgbClr val="4B5563"/>
                </a:solidFill>
                <a:latin typeface="Roboto" pitchFamily="34" charset="0"/>
                <a:ea typeface="Roboto" pitchFamily="34" charset="-122"/>
                <a:cs typeface="Roboto" pitchFamily="34" charset="-120"/>
              </a:rPr>
              <a:t>Human-in-the-loop:</a:t>
            </a:r>
            <a:r>
              <a:rPr lang="en-US" sz="1000" dirty="0">
                <a:solidFill>
                  <a:srgbClr val="4B5563"/>
                </a:solidFill>
                <a:latin typeface="Roboto" pitchFamily="34" charset="0"/>
                <a:ea typeface="Roboto" pitchFamily="34" charset="-122"/>
                <a:cs typeface="Roboto" pitchFamily="34" charset="-120"/>
              </a:rPr>
              <a:t> Cần cơ chế giám sát của con người cho các ca nghiêm trọng để đảm bảo an toàn tuyệt đối.</a:t>
            </a:r>
            <a:endParaRPr lang="en-US" sz="1000" dirty="0"/>
          </a:p>
        </p:txBody>
      </p:sp>
      <p:pic>
        <p:nvPicPr>
          <p:cNvPr id="29" name="Image 10" descr="preencoded.png"/>
          <p:cNvPicPr>
            <a:picLocks noChangeAspect="1"/>
          </p:cNvPicPr>
          <p:nvPr/>
        </p:nvPicPr>
        <p:blipFill>
          <a:blip r:embed="rId11"/>
          <a:srcRect/>
          <a:stretch/>
        </p:blipFill>
        <p:spPr>
          <a:xfrm>
            <a:off x="6086246" y="5295290"/>
            <a:ext cx="114300" cy="114300"/>
          </a:xfrm>
          <a:prstGeom prst="rect">
            <a:avLst/>
          </a:prstGeom>
        </p:spPr>
      </p:pic>
      <p:pic>
        <p:nvPicPr>
          <p:cNvPr id="30" name="Image 11" descr="preencoded.png"/>
          <p:cNvPicPr>
            <a:picLocks noChangeAspect="1"/>
          </p:cNvPicPr>
          <p:nvPr/>
        </p:nvPicPr>
        <p:blipFill>
          <a:blip r:embed="rId12"/>
          <a:srcRect/>
          <a:stretch/>
        </p:blipFill>
        <p:spPr>
          <a:xfrm>
            <a:off x="685800" y="1689811"/>
            <a:ext cx="228600" cy="228600"/>
          </a:xfrm>
          <a:prstGeom prst="rect">
            <a:avLst/>
          </a:prstGeom>
        </p:spPr>
      </p:pic>
      <p:sp>
        <p:nvSpPr>
          <p:cNvPr id="31" name="Text 17"/>
          <p:cNvSpPr txBox="1"/>
          <p:nvPr/>
        </p:nvSpPr>
        <p:spPr>
          <a:xfrm>
            <a:off x="990295" y="2346350"/>
            <a:ext cx="4401007" cy="267005"/>
          </a:xfrm>
          <a:prstGeom prst="rect">
            <a:avLst/>
          </a:prstGeom>
          <a:noFill/>
          <a:ln/>
        </p:spPr>
        <p:txBody>
          <a:bodyPr wrap="square" lIns="0" tIns="0" rIns="0" bIns="0" rtlCol="0" anchor="ctr"/>
          <a:lstStyle/>
          <a:p>
            <a:pPr marL="0" indent="0" algn="l">
              <a:buNone/>
            </a:pPr>
            <a:r>
              <a:rPr lang="en-US" sz="1400" b="1" dirty="0">
                <a:solidFill>
                  <a:srgbClr val="1F2937"/>
                </a:solidFill>
                <a:latin typeface="Roboto" pitchFamily="34" charset="0"/>
                <a:ea typeface="Roboto" pitchFamily="34" charset="-122"/>
                <a:cs typeface="Roboto" pitchFamily="34" charset="-120"/>
              </a:rPr>
              <a:t>Kiến trúc Hội thoại có cấu trúc</a:t>
            </a:r>
            <a:endParaRPr lang="en-US" sz="1400" dirty="0"/>
          </a:p>
        </p:txBody>
      </p:sp>
      <p:sp>
        <p:nvSpPr>
          <p:cNvPr id="32" name="Text 18"/>
          <p:cNvSpPr txBox="1"/>
          <p:nvPr/>
        </p:nvSpPr>
        <p:spPr>
          <a:xfrm>
            <a:off x="990295" y="2651760"/>
            <a:ext cx="4362602" cy="838505"/>
          </a:xfrm>
          <a:prstGeom prst="rect">
            <a:avLst/>
          </a:prstGeom>
          <a:noFill/>
          <a:ln/>
        </p:spPr>
        <p:txBody>
          <a:bodyPr wrap="square" lIns="0" tIns="0" rIns="0" bIns="0" rtlCol="0" anchor="t"/>
          <a:lstStyle/>
          <a:p>
            <a:pPr marL="0" indent="0" algn="l">
              <a:buNone/>
            </a:pPr>
            <a:r>
              <a:rPr lang="en-US" sz="1300" dirty="0">
                <a:solidFill>
                  <a:srgbClr val="4B5563"/>
                </a:solidFill>
                <a:latin typeface="Roboto" pitchFamily="34" charset="0"/>
                <a:ea typeface="Roboto" pitchFamily="34" charset="-122"/>
                <a:cs typeface="Roboto" pitchFamily="34" charset="-120"/>
              </a:rPr>
              <a:t> Ứng dụng </a:t>
            </a:r>
            <a:r>
              <a:rPr lang="en-US" sz="1300" b="1" dirty="0">
                <a:solidFill>
                  <a:srgbClr val="4B5563"/>
                </a:solidFill>
                <a:latin typeface="Roboto" pitchFamily="34" charset="0"/>
                <a:ea typeface="Roboto" pitchFamily="34" charset="-122"/>
                <a:cs typeface="Roboto" pitchFamily="34" charset="-120"/>
              </a:rPr>
              <a:t>LangGraph</a:t>
            </a:r>
            <a:r>
              <a:rPr lang="en-US" sz="1300" dirty="0">
                <a:solidFill>
                  <a:srgbClr val="4B5563"/>
                </a:solidFill>
                <a:latin typeface="Roboto" pitchFamily="34" charset="0"/>
                <a:ea typeface="Roboto" pitchFamily="34" charset="-122"/>
                <a:cs typeface="Roboto" pitchFamily="34" charset="-120"/>
              </a:rPr>
              <a:t> giúp kiểm soát luồng hội thoại chặt chẽ, tránh vòng lặp vô tận và đảm bảo thu thập đủ thông tin cần thiết. </a:t>
            </a:r>
            <a:endParaRPr lang="en-US" sz="1300" dirty="0"/>
          </a:p>
        </p:txBody>
      </p:sp>
      <p:sp>
        <p:nvSpPr>
          <p:cNvPr id="33" name="Text 19"/>
          <p:cNvSpPr txBox="1"/>
          <p:nvPr/>
        </p:nvSpPr>
        <p:spPr>
          <a:xfrm>
            <a:off x="990295" y="3716122"/>
            <a:ext cx="4401007" cy="267005"/>
          </a:xfrm>
          <a:prstGeom prst="rect">
            <a:avLst/>
          </a:prstGeom>
          <a:noFill/>
          <a:ln/>
        </p:spPr>
        <p:txBody>
          <a:bodyPr wrap="square" lIns="0" tIns="0" rIns="0" bIns="0" rtlCol="0" anchor="ctr"/>
          <a:lstStyle/>
          <a:p>
            <a:pPr marL="0" indent="0" algn="l">
              <a:buNone/>
            </a:pPr>
            <a:r>
              <a:rPr lang="en-US" sz="1400" b="1" dirty="0">
                <a:solidFill>
                  <a:srgbClr val="1F2937"/>
                </a:solidFill>
                <a:latin typeface="Roboto" pitchFamily="34" charset="0"/>
                <a:ea typeface="Roboto" pitchFamily="34" charset="-122"/>
                <a:cs typeface="Roboto" pitchFamily="34" charset="-120"/>
              </a:rPr>
              <a:t>RAG Chính xác &amp; Có trích dẫn</a:t>
            </a:r>
            <a:endParaRPr lang="en-US" sz="1400" dirty="0"/>
          </a:p>
        </p:txBody>
      </p:sp>
      <p:sp>
        <p:nvSpPr>
          <p:cNvPr id="34" name="Text 20"/>
          <p:cNvSpPr txBox="1"/>
          <p:nvPr/>
        </p:nvSpPr>
        <p:spPr>
          <a:xfrm>
            <a:off x="990295" y="4020617"/>
            <a:ext cx="4362602" cy="838505"/>
          </a:xfrm>
          <a:prstGeom prst="rect">
            <a:avLst/>
          </a:prstGeom>
          <a:noFill/>
          <a:ln/>
        </p:spPr>
        <p:txBody>
          <a:bodyPr wrap="square" lIns="0" tIns="0" rIns="0" bIns="0" rtlCol="0" anchor="t"/>
          <a:lstStyle/>
          <a:p>
            <a:pPr marL="0" indent="0" algn="l">
              <a:buNone/>
            </a:pPr>
            <a:r>
              <a:rPr lang="en-US" sz="1300" dirty="0">
                <a:solidFill>
                  <a:srgbClr val="4B5563"/>
                </a:solidFill>
                <a:latin typeface="Roboto" pitchFamily="34" charset="0"/>
                <a:ea typeface="Roboto" pitchFamily="34" charset="-122"/>
                <a:cs typeface="Roboto" pitchFamily="34" charset="-120"/>
              </a:rPr>
              <a:t> Cơ chế </a:t>
            </a:r>
            <a:r>
              <a:rPr lang="en-US" sz="1300" b="1" dirty="0">
                <a:solidFill>
                  <a:srgbClr val="4B5563"/>
                </a:solidFill>
                <a:latin typeface="Roboto" pitchFamily="34" charset="0"/>
                <a:ea typeface="Roboto" pitchFamily="34" charset="-122"/>
                <a:cs typeface="Roboto" pitchFamily="34" charset="-120"/>
              </a:rPr>
              <a:t>Retrieval-Augmented Generation</a:t>
            </a:r>
            <a:r>
              <a:rPr lang="en-US" sz="1300" dirty="0">
                <a:solidFill>
                  <a:srgbClr val="4B5563"/>
                </a:solidFill>
                <a:latin typeface="Roboto" pitchFamily="34" charset="0"/>
                <a:ea typeface="Roboto" pitchFamily="34" charset="-122"/>
                <a:cs typeface="Roboto" pitchFamily="34" charset="-120"/>
              </a:rPr>
              <a:t> giúp truy xuất hướng dẫn sơ cứu từ nguồn tin cậy, giảm thiểu ảo giác so với LLM thuần túy. </a:t>
            </a:r>
            <a:endParaRPr lang="en-US" sz="1300" dirty="0"/>
          </a:p>
        </p:txBody>
      </p:sp>
      <p:sp>
        <p:nvSpPr>
          <p:cNvPr id="35" name="Text 21"/>
          <p:cNvSpPr txBox="1"/>
          <p:nvPr/>
        </p:nvSpPr>
        <p:spPr>
          <a:xfrm>
            <a:off x="990295" y="5084978"/>
            <a:ext cx="4401007" cy="267005"/>
          </a:xfrm>
          <a:prstGeom prst="rect">
            <a:avLst/>
          </a:prstGeom>
          <a:noFill/>
          <a:ln/>
        </p:spPr>
        <p:txBody>
          <a:bodyPr wrap="square" lIns="0" tIns="0" rIns="0" bIns="0" rtlCol="0" anchor="ctr"/>
          <a:lstStyle/>
          <a:p>
            <a:pPr marL="0" indent="0" algn="l">
              <a:buNone/>
            </a:pPr>
            <a:r>
              <a:rPr lang="en-US" sz="1400" b="1" dirty="0">
                <a:solidFill>
                  <a:srgbClr val="1F2937"/>
                </a:solidFill>
                <a:latin typeface="Roboto" pitchFamily="34" charset="0"/>
                <a:ea typeface="Roboto" pitchFamily="34" charset="-122"/>
                <a:cs typeface="Roboto" pitchFamily="34" charset="-120"/>
              </a:rPr>
              <a:t>Trải nghiệm người dùng toàn diện</a:t>
            </a:r>
            <a:endParaRPr lang="en-US" sz="1400" dirty="0"/>
          </a:p>
        </p:txBody>
      </p:sp>
      <p:sp>
        <p:nvSpPr>
          <p:cNvPr id="36" name="Text 22"/>
          <p:cNvSpPr txBox="1"/>
          <p:nvPr/>
        </p:nvSpPr>
        <p:spPr>
          <a:xfrm>
            <a:off x="990295" y="5389474"/>
            <a:ext cx="4362602" cy="838505"/>
          </a:xfrm>
          <a:prstGeom prst="rect">
            <a:avLst/>
          </a:prstGeom>
          <a:noFill/>
          <a:ln/>
        </p:spPr>
        <p:txBody>
          <a:bodyPr wrap="square" lIns="0" tIns="0" rIns="0" bIns="0" rtlCol="0" anchor="t"/>
          <a:lstStyle/>
          <a:p>
            <a:pPr marL="0" indent="0" algn="l">
              <a:buNone/>
            </a:pPr>
            <a:r>
              <a:rPr lang="en-US" sz="1300" dirty="0">
                <a:solidFill>
                  <a:srgbClr val="4B5563"/>
                </a:solidFill>
                <a:latin typeface="Roboto" pitchFamily="34" charset="0"/>
                <a:ea typeface="Roboto" pitchFamily="34" charset="-122"/>
                <a:cs typeface="Roboto" pitchFamily="34" charset="-120"/>
              </a:rPr>
              <a:t>Giao diện trực quan cho cả người dân (Chat) và tổng đài viên (Dashboard), tích hợp bảo mật và phân quyền (RBAC) rõ ràng.</a:t>
            </a:r>
            <a:endParaRPr lang="en-US" sz="13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sp>
        <p:nvSpPr>
          <p:cNvPr id="2" name="Shape 0"/>
          <p:cNvSpPr/>
          <p:nvPr/>
        </p:nvSpPr>
        <p:spPr>
          <a:xfrm>
            <a:off x="0" y="0"/>
            <a:ext cx="9752990" cy="7315200"/>
          </a:xfrm>
          <a:prstGeom prst="rect">
            <a:avLst/>
          </a:prstGeom>
          <a:solidFill>
            <a:srgbClr val="F3F4F6"/>
          </a:solidFill>
          <a:ln w="12700">
            <a:solidFill>
              <a:srgbClr val="FFFFFF">
                <a:alpha val="0"/>
              </a:srgbClr>
            </a:solidFill>
            <a:prstDash val="solid"/>
          </a:ln>
        </p:spPr>
        <p:txBody>
          <a:bodyPr/>
          <a:lstStyle/>
          <a:p>
            <a:endParaRPr lang="en-US"/>
          </a:p>
        </p:txBody>
      </p:sp>
      <p:sp>
        <p:nvSpPr>
          <p:cNvPr id="3" name="Shape 1"/>
          <p:cNvSpPr/>
          <p:nvPr/>
        </p:nvSpPr>
        <p:spPr>
          <a:xfrm>
            <a:off x="0" y="0"/>
            <a:ext cx="9752990" cy="7315200"/>
          </a:xfrm>
          <a:prstGeom prst="rect">
            <a:avLst/>
          </a:prstGeom>
          <a:solidFill>
            <a:srgbClr val="FFFFFF"/>
          </a:solidFill>
          <a:ln w="12700">
            <a:solidFill>
              <a:srgbClr val="FFFFFF">
                <a:alpha val="0"/>
              </a:srgbClr>
            </a:solidFill>
            <a:prstDash val="solid"/>
          </a:ln>
        </p:spPr>
        <p:txBody>
          <a:bodyPr/>
          <a:lstStyle/>
          <a:p>
            <a:endParaRPr lang="en-US"/>
          </a:p>
        </p:txBody>
      </p:sp>
      <p:sp>
        <p:nvSpPr>
          <p:cNvPr id="4" name="Shape 2"/>
          <p:cNvSpPr/>
          <p:nvPr/>
        </p:nvSpPr>
        <p:spPr>
          <a:xfrm>
            <a:off x="0" y="952805"/>
            <a:ext cx="9752990" cy="5905195"/>
          </a:xfrm>
          <a:prstGeom prst="rect">
            <a:avLst/>
          </a:prstGeom>
          <a:solidFill>
            <a:srgbClr val="F9FAFB"/>
          </a:solidFill>
          <a:ln w="12700">
            <a:solidFill>
              <a:srgbClr val="FFFFFF">
                <a:alpha val="0"/>
              </a:srgbClr>
            </a:solidFill>
            <a:prstDash val="solid"/>
          </a:ln>
        </p:spPr>
        <p:txBody>
          <a:bodyPr/>
          <a:lstStyle/>
          <a:p>
            <a:endParaRPr lang="en-US"/>
          </a:p>
        </p:txBody>
      </p:sp>
      <p:pic>
        <p:nvPicPr>
          <p:cNvPr id="5" name="Image 0" descr="preencoded.png"/>
          <p:cNvPicPr>
            <a:picLocks noChangeAspect="1"/>
          </p:cNvPicPr>
          <p:nvPr/>
        </p:nvPicPr>
        <p:blipFill>
          <a:blip r:embed="rId3"/>
          <a:srcRect/>
          <a:stretch/>
        </p:blipFill>
        <p:spPr>
          <a:xfrm>
            <a:off x="457200" y="1257300"/>
            <a:ext cx="2691994" cy="5295290"/>
          </a:xfrm>
          <a:prstGeom prst="rect">
            <a:avLst/>
          </a:prstGeom>
        </p:spPr>
      </p:pic>
      <p:sp>
        <p:nvSpPr>
          <p:cNvPr id="6" name="Shape 3"/>
          <p:cNvSpPr/>
          <p:nvPr/>
        </p:nvSpPr>
        <p:spPr>
          <a:xfrm>
            <a:off x="1231697" y="1880921"/>
            <a:ext cx="1143000" cy="1143000"/>
          </a:xfrm>
          <a:prstGeom prst="ellipse">
            <a:avLst/>
          </a:prstGeom>
          <a:noFill/>
          <a:ln w="101597">
            <a:solidFill>
              <a:srgbClr val="D1FAE5"/>
            </a:solidFill>
            <a:prstDash val="solid"/>
          </a:ln>
        </p:spPr>
        <p:txBody>
          <a:bodyPr/>
          <a:lstStyle/>
          <a:p>
            <a:endParaRPr lang="en-US"/>
          </a:p>
        </p:txBody>
      </p:sp>
      <p:pic>
        <p:nvPicPr>
          <p:cNvPr id="7" name="Image 1" descr="preencoded.png"/>
          <p:cNvPicPr>
            <a:picLocks noChangeAspect="1"/>
          </p:cNvPicPr>
          <p:nvPr/>
        </p:nvPicPr>
        <p:blipFill>
          <a:blip r:embed="rId4"/>
          <a:srcRect/>
          <a:stretch/>
        </p:blipFill>
        <p:spPr>
          <a:xfrm>
            <a:off x="1326794" y="1976018"/>
            <a:ext cx="952805" cy="952805"/>
          </a:xfrm>
          <a:prstGeom prst="rect">
            <a:avLst/>
          </a:prstGeom>
        </p:spPr>
      </p:pic>
      <p:pic>
        <p:nvPicPr>
          <p:cNvPr id="8" name="Image 2" descr="preencoded.png"/>
          <p:cNvPicPr>
            <a:picLocks noChangeAspect="1"/>
          </p:cNvPicPr>
          <p:nvPr/>
        </p:nvPicPr>
        <p:blipFill>
          <a:blip r:embed="rId5"/>
          <a:srcRect t="-12" b="-12"/>
          <a:stretch/>
        </p:blipFill>
        <p:spPr>
          <a:xfrm>
            <a:off x="1570025" y="2186330"/>
            <a:ext cx="466344" cy="533095"/>
          </a:xfrm>
          <a:prstGeom prst="rect">
            <a:avLst/>
          </a:prstGeom>
        </p:spPr>
      </p:pic>
      <p:sp>
        <p:nvSpPr>
          <p:cNvPr id="9" name="Text 4"/>
          <p:cNvSpPr txBox="1"/>
          <p:nvPr/>
        </p:nvSpPr>
        <p:spPr>
          <a:xfrm>
            <a:off x="730606" y="3329330"/>
            <a:ext cx="2149754" cy="609905"/>
          </a:xfrm>
          <a:prstGeom prst="rect">
            <a:avLst/>
          </a:prstGeom>
          <a:noFill/>
          <a:ln/>
        </p:spPr>
        <p:txBody>
          <a:bodyPr wrap="square" lIns="0" tIns="0" rIns="0" bIns="0" rtlCol="0" anchor="t"/>
          <a:lstStyle/>
          <a:p>
            <a:pPr marL="0" indent="0" algn="ctr">
              <a:buNone/>
            </a:pPr>
            <a:r>
              <a:rPr lang="en-US" sz="1700" b="1" dirty="0">
                <a:solidFill>
                  <a:srgbClr val="1F2937"/>
                </a:solidFill>
                <a:latin typeface="Montserrat" pitchFamily="34" charset="0"/>
                <a:ea typeface="Montserrat" pitchFamily="34" charset="-122"/>
                <a:cs typeface="Montserrat" pitchFamily="34" charset="-120"/>
              </a:rPr>
              <a:t>Mục tiêu Hoàn thành</a:t>
            </a:r>
            <a:endParaRPr lang="en-US" sz="1700" dirty="0"/>
          </a:p>
        </p:txBody>
      </p:sp>
      <p:sp>
        <p:nvSpPr>
          <p:cNvPr id="10" name="Text 5"/>
          <p:cNvSpPr txBox="1"/>
          <p:nvPr/>
        </p:nvSpPr>
        <p:spPr>
          <a:xfrm>
            <a:off x="733349" y="4091026"/>
            <a:ext cx="2143354" cy="914400"/>
          </a:xfrm>
          <a:prstGeom prst="rect">
            <a:avLst/>
          </a:prstGeom>
          <a:noFill/>
          <a:ln/>
        </p:spPr>
        <p:txBody>
          <a:bodyPr wrap="square" lIns="0" tIns="0" rIns="0" bIns="0" rtlCol="0" anchor="t"/>
          <a:lstStyle/>
          <a:p>
            <a:pPr marL="0" indent="0" algn="ctr">
              <a:buNone/>
            </a:pPr>
            <a:r>
              <a:rPr lang="en-US" sz="1100" dirty="0">
                <a:solidFill>
                  <a:srgbClr val="4B5563"/>
                </a:solidFill>
                <a:latin typeface="Roboto" pitchFamily="34" charset="0"/>
                <a:ea typeface="Roboto" pitchFamily="34" charset="-122"/>
                <a:cs typeface="Roboto" pitchFamily="34" charset="-120"/>
              </a:rPr>
              <a:t> Đồ án đã xây dựng thành công hệ thống nguyên mẫu </a:t>
            </a:r>
            <a:r>
              <a:rPr lang="en-US" sz="1100" b="1" dirty="0">
                <a:solidFill>
                  <a:srgbClr val="0056B3"/>
                </a:solidFill>
                <a:latin typeface="Roboto" pitchFamily="34" charset="0"/>
                <a:ea typeface="Roboto" pitchFamily="34" charset="-122"/>
                <a:cs typeface="Roboto" pitchFamily="34" charset="-120"/>
              </a:rPr>
              <a:t>Chatbot 112</a:t>
            </a:r>
            <a:r>
              <a:rPr lang="en-US" sz="1100" dirty="0">
                <a:solidFill>
                  <a:srgbClr val="4B5563"/>
                </a:solidFill>
                <a:latin typeface="Roboto" pitchFamily="34" charset="0"/>
                <a:ea typeface="Roboto" pitchFamily="34" charset="-122"/>
                <a:cs typeface="Roboto" pitchFamily="34" charset="-120"/>
              </a:rPr>
              <a:t> đáp ứng các yêu cầu đề ra. </a:t>
            </a:r>
            <a:endParaRPr lang="en-US" sz="1100" dirty="0"/>
          </a:p>
        </p:txBody>
      </p:sp>
      <p:pic>
        <p:nvPicPr>
          <p:cNvPr id="11" name="Image 3" descr="preencoded.png"/>
          <p:cNvPicPr>
            <a:picLocks noChangeAspect="1"/>
          </p:cNvPicPr>
          <p:nvPr/>
        </p:nvPicPr>
        <p:blipFill>
          <a:blip r:embed="rId6"/>
          <a:srcRect l="-2089" r="-2089"/>
          <a:stretch/>
        </p:blipFill>
        <p:spPr>
          <a:xfrm>
            <a:off x="771754" y="5157216"/>
            <a:ext cx="2063801" cy="9144"/>
          </a:xfrm>
          <a:prstGeom prst="rect">
            <a:avLst/>
          </a:prstGeom>
        </p:spPr>
      </p:pic>
      <p:sp>
        <p:nvSpPr>
          <p:cNvPr id="12" name="Text 6"/>
          <p:cNvSpPr txBox="1"/>
          <p:nvPr/>
        </p:nvSpPr>
        <p:spPr>
          <a:xfrm>
            <a:off x="1345082" y="5319979"/>
            <a:ext cx="1576426" cy="228600"/>
          </a:xfrm>
          <a:prstGeom prst="rect">
            <a:avLst/>
          </a:prstGeom>
          <a:noFill/>
          <a:ln/>
        </p:spPr>
        <p:txBody>
          <a:bodyPr wrap="square" lIns="0" tIns="0" rIns="0" bIns="0" rtlCol="0" anchor="ctr"/>
          <a:lstStyle/>
          <a:p>
            <a:pPr marL="0" indent="0" algn="l">
              <a:buNone/>
            </a:pPr>
            <a:r>
              <a:rPr lang="en-US" sz="1100" b="1" dirty="0">
                <a:solidFill>
                  <a:srgbClr val="059669"/>
                </a:solidFill>
                <a:latin typeface="Roboto" pitchFamily="34" charset="0"/>
                <a:ea typeface="Roboto" pitchFamily="34" charset="-122"/>
                <a:cs typeface="Roboto" pitchFamily="34" charset="-120"/>
              </a:rPr>
              <a:t> 100% Chức năng </a:t>
            </a:r>
            <a:endParaRPr lang="en-US" sz="1100" dirty="0"/>
          </a:p>
        </p:txBody>
      </p:sp>
      <p:pic>
        <p:nvPicPr>
          <p:cNvPr id="13" name="Image 4" descr="preencoded.png"/>
          <p:cNvPicPr>
            <a:picLocks noChangeAspect="1"/>
          </p:cNvPicPr>
          <p:nvPr/>
        </p:nvPicPr>
        <p:blipFill>
          <a:blip r:embed="rId7"/>
          <a:srcRect/>
          <a:stretch/>
        </p:blipFill>
        <p:spPr>
          <a:xfrm>
            <a:off x="1116482" y="5357470"/>
            <a:ext cx="152705" cy="152705"/>
          </a:xfrm>
          <a:prstGeom prst="rect">
            <a:avLst/>
          </a:prstGeom>
        </p:spPr>
      </p:pic>
      <p:sp>
        <p:nvSpPr>
          <p:cNvPr id="14" name="Text 7"/>
          <p:cNvSpPr txBox="1"/>
          <p:nvPr/>
        </p:nvSpPr>
        <p:spPr>
          <a:xfrm>
            <a:off x="1384402" y="5700370"/>
            <a:ext cx="1537106" cy="228600"/>
          </a:xfrm>
          <a:prstGeom prst="rect">
            <a:avLst/>
          </a:prstGeom>
          <a:noFill/>
          <a:ln/>
        </p:spPr>
        <p:txBody>
          <a:bodyPr wrap="square" lIns="0" tIns="0" rIns="0" bIns="0" rtlCol="0" anchor="ctr"/>
          <a:lstStyle/>
          <a:p>
            <a:pPr marL="0" indent="0" algn="l">
              <a:buNone/>
            </a:pPr>
            <a:r>
              <a:rPr lang="en-US" sz="1100" b="1" dirty="0">
                <a:solidFill>
                  <a:srgbClr val="059669"/>
                </a:solidFill>
                <a:latin typeface="Roboto" pitchFamily="34" charset="0"/>
                <a:ea typeface="Roboto" pitchFamily="34" charset="-122"/>
                <a:cs typeface="Roboto" pitchFamily="34" charset="-120"/>
              </a:rPr>
              <a:t> Sẵn sàng Demo </a:t>
            </a:r>
            <a:endParaRPr lang="en-US" sz="1100" dirty="0"/>
          </a:p>
        </p:txBody>
      </p:sp>
      <p:pic>
        <p:nvPicPr>
          <p:cNvPr id="15" name="Image 5" descr="preencoded.png"/>
          <p:cNvPicPr>
            <a:picLocks noChangeAspect="1"/>
          </p:cNvPicPr>
          <p:nvPr/>
        </p:nvPicPr>
        <p:blipFill>
          <a:blip r:embed="rId7"/>
          <a:srcRect/>
          <a:stretch/>
        </p:blipFill>
        <p:spPr>
          <a:xfrm>
            <a:off x="1154887" y="5738774"/>
            <a:ext cx="152705" cy="152705"/>
          </a:xfrm>
          <a:prstGeom prst="rect">
            <a:avLst/>
          </a:prstGeom>
        </p:spPr>
      </p:pic>
      <p:pic>
        <p:nvPicPr>
          <p:cNvPr id="16" name="Image 6" descr="preencoded.png"/>
          <p:cNvPicPr>
            <a:picLocks noChangeAspect="1"/>
          </p:cNvPicPr>
          <p:nvPr/>
        </p:nvPicPr>
        <p:blipFill>
          <a:blip r:embed="rId8"/>
          <a:srcRect/>
          <a:stretch/>
        </p:blipFill>
        <p:spPr>
          <a:xfrm>
            <a:off x="3530498" y="1257300"/>
            <a:ext cx="2768803" cy="2533802"/>
          </a:xfrm>
          <a:prstGeom prst="rect">
            <a:avLst/>
          </a:prstGeom>
        </p:spPr>
      </p:pic>
      <p:sp>
        <p:nvSpPr>
          <p:cNvPr id="17" name="Shape 8"/>
          <p:cNvSpPr/>
          <p:nvPr/>
        </p:nvSpPr>
        <p:spPr>
          <a:xfrm>
            <a:off x="3768242" y="1447495"/>
            <a:ext cx="476402" cy="476402"/>
          </a:xfrm>
          <a:prstGeom prst="ellipse">
            <a:avLst/>
          </a:prstGeom>
          <a:solidFill>
            <a:srgbClr val="DBEAFE"/>
          </a:solidFill>
          <a:ln w="12700">
            <a:solidFill>
              <a:srgbClr val="FFFFFF">
                <a:alpha val="0"/>
              </a:srgbClr>
            </a:solidFill>
            <a:prstDash val="solid"/>
          </a:ln>
        </p:spPr>
        <p:txBody>
          <a:bodyPr/>
          <a:lstStyle/>
          <a:p>
            <a:endParaRPr lang="en-US"/>
          </a:p>
        </p:txBody>
      </p:sp>
      <p:pic>
        <p:nvPicPr>
          <p:cNvPr id="18" name="Image 7" descr="preencoded.png"/>
          <p:cNvPicPr>
            <a:picLocks noChangeAspect="1"/>
          </p:cNvPicPr>
          <p:nvPr/>
        </p:nvPicPr>
        <p:blipFill>
          <a:blip r:embed="rId9"/>
          <a:srcRect t="-80" b="-80"/>
          <a:stretch/>
        </p:blipFill>
        <p:spPr>
          <a:xfrm>
            <a:off x="3863340" y="1571854"/>
            <a:ext cx="285293" cy="228600"/>
          </a:xfrm>
          <a:prstGeom prst="rect">
            <a:avLst/>
          </a:prstGeom>
        </p:spPr>
      </p:pic>
      <p:pic>
        <p:nvPicPr>
          <p:cNvPr id="19" name="Image 8" descr="preencoded.png"/>
          <p:cNvPicPr>
            <a:picLocks noChangeAspect="1"/>
          </p:cNvPicPr>
          <p:nvPr/>
        </p:nvPicPr>
        <p:blipFill>
          <a:blip r:embed="rId10"/>
          <a:srcRect l="-1282" r="-1282"/>
          <a:stretch/>
        </p:blipFill>
        <p:spPr>
          <a:xfrm>
            <a:off x="5889650" y="1447495"/>
            <a:ext cx="219456" cy="190195"/>
          </a:xfrm>
          <a:prstGeom prst="rect">
            <a:avLst/>
          </a:prstGeom>
        </p:spPr>
      </p:pic>
      <p:sp>
        <p:nvSpPr>
          <p:cNvPr id="20" name="Text 9"/>
          <p:cNvSpPr txBox="1"/>
          <p:nvPr/>
        </p:nvSpPr>
        <p:spPr>
          <a:xfrm>
            <a:off x="3768242" y="2076602"/>
            <a:ext cx="2419502" cy="534010"/>
          </a:xfrm>
          <a:prstGeom prst="rect">
            <a:avLst/>
          </a:prstGeom>
          <a:noFill/>
          <a:ln/>
        </p:spPr>
        <p:txBody>
          <a:bodyPr wrap="square" lIns="0" tIns="0" rIns="0" bIns="0" rtlCol="0" anchor="t"/>
          <a:lstStyle/>
          <a:p>
            <a:pPr marL="0" indent="0" algn="l">
              <a:buNone/>
            </a:pPr>
            <a:r>
              <a:rPr lang="en-US" sz="1300" b="1" dirty="0">
                <a:solidFill>
                  <a:srgbClr val="1F2937"/>
                </a:solidFill>
                <a:latin typeface="Montserrat" pitchFamily="34" charset="0"/>
                <a:ea typeface="Montserrat" pitchFamily="34" charset="-122"/>
                <a:cs typeface="Montserrat" pitchFamily="34" charset="-120"/>
              </a:rPr>
              <a:t>Hệ thống Chatbot Hoàn chỉnh</a:t>
            </a:r>
            <a:endParaRPr lang="en-US" sz="1300" dirty="0"/>
          </a:p>
        </p:txBody>
      </p:sp>
      <p:sp>
        <p:nvSpPr>
          <p:cNvPr id="21" name="Text 10"/>
          <p:cNvSpPr txBox="1"/>
          <p:nvPr/>
        </p:nvSpPr>
        <p:spPr>
          <a:xfrm>
            <a:off x="3768242" y="2685593"/>
            <a:ext cx="2419502" cy="914400"/>
          </a:xfrm>
          <a:prstGeom prst="rect">
            <a:avLst/>
          </a:prstGeom>
          <a:noFill/>
          <a:ln/>
        </p:spPr>
        <p:txBody>
          <a:bodyPr wrap="square" lIns="0" tIns="0" rIns="0" bIns="0" rtlCol="0" anchor="t"/>
          <a:lstStyle/>
          <a:p>
            <a:pPr marL="0" indent="0" algn="l">
              <a:buNone/>
            </a:pPr>
            <a:r>
              <a:rPr lang="en-US" sz="1000" dirty="0">
                <a:solidFill>
                  <a:srgbClr val="4B5563"/>
                </a:solidFill>
                <a:latin typeface="Roboto" pitchFamily="34" charset="0"/>
                <a:ea typeface="Roboto" pitchFamily="34" charset="-122"/>
                <a:cs typeface="Roboto" pitchFamily="34" charset="-120"/>
              </a:rPr>
              <a:t>Xây dựng thành công chatbot AI có khả năng tiếp nhận, phân loại 3 nhóm sự cố (Y tế, Cháy, An ninh) và hoạt động ổn định trên nền tảng Web.</a:t>
            </a:r>
            <a:endParaRPr lang="en-US" sz="1000" dirty="0"/>
          </a:p>
        </p:txBody>
      </p:sp>
      <p:pic>
        <p:nvPicPr>
          <p:cNvPr id="22" name="Image 9" descr="preencoded.png"/>
          <p:cNvPicPr>
            <a:picLocks noChangeAspect="1"/>
          </p:cNvPicPr>
          <p:nvPr/>
        </p:nvPicPr>
        <p:blipFill>
          <a:blip r:embed="rId8"/>
          <a:srcRect/>
          <a:stretch/>
        </p:blipFill>
        <p:spPr>
          <a:xfrm>
            <a:off x="6527902" y="1257300"/>
            <a:ext cx="2768803" cy="2533802"/>
          </a:xfrm>
          <a:prstGeom prst="rect">
            <a:avLst/>
          </a:prstGeom>
        </p:spPr>
      </p:pic>
      <p:sp>
        <p:nvSpPr>
          <p:cNvPr id="23" name="Shape 11"/>
          <p:cNvSpPr/>
          <p:nvPr/>
        </p:nvSpPr>
        <p:spPr>
          <a:xfrm>
            <a:off x="6765646" y="1447495"/>
            <a:ext cx="476402" cy="476402"/>
          </a:xfrm>
          <a:prstGeom prst="ellipse">
            <a:avLst/>
          </a:prstGeom>
          <a:solidFill>
            <a:srgbClr val="EDE9FE"/>
          </a:solidFill>
          <a:ln w="12700">
            <a:solidFill>
              <a:srgbClr val="FFFFFF">
                <a:alpha val="0"/>
              </a:srgbClr>
            </a:solidFill>
            <a:prstDash val="solid"/>
          </a:ln>
        </p:spPr>
        <p:txBody>
          <a:bodyPr/>
          <a:lstStyle/>
          <a:p>
            <a:endParaRPr lang="en-US"/>
          </a:p>
        </p:txBody>
      </p:sp>
      <p:pic>
        <p:nvPicPr>
          <p:cNvPr id="24" name="Image 10" descr="preencoded.png"/>
          <p:cNvPicPr>
            <a:picLocks noChangeAspect="1"/>
          </p:cNvPicPr>
          <p:nvPr/>
        </p:nvPicPr>
        <p:blipFill>
          <a:blip r:embed="rId11"/>
          <a:srcRect t="-45" b="-45"/>
          <a:stretch/>
        </p:blipFill>
        <p:spPr>
          <a:xfrm>
            <a:off x="6875374" y="1571854"/>
            <a:ext cx="256946" cy="228600"/>
          </a:xfrm>
          <a:prstGeom prst="rect">
            <a:avLst/>
          </a:prstGeom>
        </p:spPr>
      </p:pic>
      <p:sp>
        <p:nvSpPr>
          <p:cNvPr id="25" name="Text 12"/>
          <p:cNvSpPr txBox="1"/>
          <p:nvPr/>
        </p:nvSpPr>
        <p:spPr>
          <a:xfrm>
            <a:off x="6765646" y="2076602"/>
            <a:ext cx="2419502" cy="534010"/>
          </a:xfrm>
          <a:prstGeom prst="rect">
            <a:avLst/>
          </a:prstGeom>
          <a:noFill/>
          <a:ln/>
        </p:spPr>
        <p:txBody>
          <a:bodyPr wrap="square" lIns="0" tIns="0" rIns="0" bIns="0" rtlCol="0" anchor="t"/>
          <a:lstStyle/>
          <a:p>
            <a:pPr marL="0" indent="0" algn="l">
              <a:buNone/>
            </a:pPr>
            <a:r>
              <a:rPr lang="en-US" sz="1300" b="1" dirty="0">
                <a:solidFill>
                  <a:srgbClr val="1F2937"/>
                </a:solidFill>
                <a:latin typeface="Montserrat" pitchFamily="34" charset="0"/>
                <a:ea typeface="Montserrat" pitchFamily="34" charset="-122"/>
                <a:cs typeface="Montserrat" pitchFamily="34" charset="-120"/>
              </a:rPr>
              <a:t>Workflow LangGraph Cấu trúc</a:t>
            </a:r>
            <a:endParaRPr lang="en-US" sz="1300" dirty="0"/>
          </a:p>
        </p:txBody>
      </p:sp>
      <p:sp>
        <p:nvSpPr>
          <p:cNvPr id="26" name="Text 13"/>
          <p:cNvSpPr txBox="1"/>
          <p:nvPr/>
        </p:nvSpPr>
        <p:spPr>
          <a:xfrm>
            <a:off x="6765646" y="2685593"/>
            <a:ext cx="2419502" cy="914400"/>
          </a:xfrm>
          <a:prstGeom prst="rect">
            <a:avLst/>
          </a:prstGeom>
          <a:noFill/>
          <a:ln/>
        </p:spPr>
        <p:txBody>
          <a:bodyPr wrap="square" lIns="0" tIns="0" rIns="0" bIns="0" rtlCol="0" anchor="t"/>
          <a:lstStyle/>
          <a:p>
            <a:pPr marL="0" indent="0" algn="l">
              <a:buNone/>
            </a:pPr>
            <a:r>
              <a:rPr lang="en-US" sz="1000" dirty="0">
                <a:solidFill>
                  <a:srgbClr val="4B5563"/>
                </a:solidFill>
                <a:latin typeface="Roboto" pitchFamily="34" charset="0"/>
                <a:ea typeface="Roboto" pitchFamily="34" charset="-122"/>
                <a:cs typeface="Roboto" pitchFamily="34" charset="-120"/>
              </a:rPr>
              <a:t>Thiết kế luồng hội thoại có hướng (Directed Graph) giúp thu thập thông tin một cách mạch lạc, logic, giảm thiểu tình trạng hỏi lặp hoặc mất ngữ cảnh.</a:t>
            </a:r>
            <a:endParaRPr lang="en-US" sz="1000" dirty="0"/>
          </a:p>
        </p:txBody>
      </p:sp>
      <p:pic>
        <p:nvPicPr>
          <p:cNvPr id="27" name="Image 11" descr="preencoded.png"/>
          <p:cNvPicPr>
            <a:picLocks noChangeAspect="1"/>
          </p:cNvPicPr>
          <p:nvPr/>
        </p:nvPicPr>
        <p:blipFill>
          <a:blip r:embed="rId8"/>
          <a:srcRect/>
          <a:stretch/>
        </p:blipFill>
        <p:spPr>
          <a:xfrm>
            <a:off x="3530498" y="4019702"/>
            <a:ext cx="2768803" cy="2533802"/>
          </a:xfrm>
          <a:prstGeom prst="rect">
            <a:avLst/>
          </a:prstGeom>
        </p:spPr>
      </p:pic>
      <p:sp>
        <p:nvSpPr>
          <p:cNvPr id="28" name="Shape 14"/>
          <p:cNvSpPr/>
          <p:nvPr/>
        </p:nvSpPr>
        <p:spPr>
          <a:xfrm>
            <a:off x="3768242" y="4209898"/>
            <a:ext cx="476402" cy="476402"/>
          </a:xfrm>
          <a:prstGeom prst="ellipse">
            <a:avLst/>
          </a:prstGeom>
          <a:solidFill>
            <a:srgbClr val="D1FAE5"/>
          </a:solidFill>
          <a:ln w="12700">
            <a:solidFill>
              <a:srgbClr val="FFFFFF">
                <a:alpha val="0"/>
              </a:srgbClr>
            </a:solidFill>
            <a:prstDash val="solid"/>
          </a:ln>
        </p:spPr>
        <p:txBody>
          <a:bodyPr/>
          <a:lstStyle/>
          <a:p>
            <a:endParaRPr lang="en-US"/>
          </a:p>
        </p:txBody>
      </p:sp>
      <p:pic>
        <p:nvPicPr>
          <p:cNvPr id="29" name="Image 12" descr="preencoded.png"/>
          <p:cNvPicPr>
            <a:picLocks noChangeAspect="1"/>
          </p:cNvPicPr>
          <p:nvPr/>
        </p:nvPicPr>
        <p:blipFill>
          <a:blip r:embed="rId12"/>
          <a:srcRect l="-57" r="-57"/>
          <a:stretch/>
        </p:blipFill>
        <p:spPr>
          <a:xfrm>
            <a:off x="3906317" y="4333342"/>
            <a:ext cx="200254" cy="228600"/>
          </a:xfrm>
          <a:prstGeom prst="rect">
            <a:avLst/>
          </a:prstGeom>
        </p:spPr>
      </p:pic>
      <p:sp>
        <p:nvSpPr>
          <p:cNvPr id="30" name="Text 15"/>
          <p:cNvSpPr txBox="1"/>
          <p:nvPr/>
        </p:nvSpPr>
        <p:spPr>
          <a:xfrm>
            <a:off x="3768242" y="4839005"/>
            <a:ext cx="2539289" cy="267005"/>
          </a:xfrm>
          <a:prstGeom prst="rect">
            <a:avLst/>
          </a:prstGeom>
          <a:noFill/>
          <a:ln/>
        </p:spPr>
        <p:txBody>
          <a:bodyPr wrap="square" lIns="0" tIns="0" rIns="0" bIns="0" rtlCol="0" anchor="ctr"/>
          <a:lstStyle/>
          <a:p>
            <a:pPr marL="0" indent="0" algn="l">
              <a:buNone/>
            </a:pPr>
            <a:r>
              <a:rPr lang="en-US" sz="1300" b="1" dirty="0">
                <a:solidFill>
                  <a:srgbClr val="1F2937"/>
                </a:solidFill>
                <a:latin typeface="Montserrat" pitchFamily="34" charset="0"/>
                <a:ea typeface="Montserrat" pitchFamily="34" charset="-122"/>
                <a:cs typeface="Montserrat" pitchFamily="34" charset="-120"/>
              </a:rPr>
              <a:t>RAG Chính xác &amp; An toàn</a:t>
            </a:r>
            <a:endParaRPr lang="en-US" sz="1300" dirty="0"/>
          </a:p>
        </p:txBody>
      </p:sp>
      <p:sp>
        <p:nvSpPr>
          <p:cNvPr id="31" name="Text 16"/>
          <p:cNvSpPr txBox="1"/>
          <p:nvPr/>
        </p:nvSpPr>
        <p:spPr>
          <a:xfrm>
            <a:off x="3768242" y="5180990"/>
            <a:ext cx="2419502" cy="1181405"/>
          </a:xfrm>
          <a:prstGeom prst="rect">
            <a:avLst/>
          </a:prstGeom>
          <a:noFill/>
          <a:ln/>
        </p:spPr>
        <p:txBody>
          <a:bodyPr wrap="square" lIns="0" tIns="0" rIns="0" bIns="0" rtlCol="0" anchor="t"/>
          <a:lstStyle/>
          <a:p>
            <a:pPr marL="0" indent="0" algn="l">
              <a:buNone/>
            </a:pPr>
            <a:r>
              <a:rPr lang="en-US" sz="1000" dirty="0">
                <a:solidFill>
                  <a:srgbClr val="4B5563"/>
                </a:solidFill>
                <a:latin typeface="Roboto" pitchFamily="34" charset="0"/>
                <a:ea typeface="Roboto" pitchFamily="34" charset="-122"/>
                <a:cs typeface="Roboto" pitchFamily="34" charset="-120"/>
              </a:rPr>
              <a:t>Tích hợp cơ sở tri thức chuyên ngành PCCC &amp; Sơ cấp cứu, cung cấp hướng dẫn ban đầu có trích dẫn nguồn, hạn chế ảo giác của mô hình ngôn ngữ.</a:t>
            </a:r>
            <a:endParaRPr lang="en-US" sz="1000" dirty="0"/>
          </a:p>
        </p:txBody>
      </p:sp>
      <p:pic>
        <p:nvPicPr>
          <p:cNvPr id="32" name="Image 13" descr="preencoded.png"/>
          <p:cNvPicPr>
            <a:picLocks noChangeAspect="1"/>
          </p:cNvPicPr>
          <p:nvPr/>
        </p:nvPicPr>
        <p:blipFill>
          <a:blip r:embed="rId8"/>
          <a:srcRect/>
          <a:stretch/>
        </p:blipFill>
        <p:spPr>
          <a:xfrm>
            <a:off x="6527902" y="4019702"/>
            <a:ext cx="2768803" cy="2533802"/>
          </a:xfrm>
          <a:prstGeom prst="rect">
            <a:avLst/>
          </a:prstGeom>
        </p:spPr>
      </p:pic>
      <p:pic>
        <p:nvPicPr>
          <p:cNvPr id="33" name="Image 14" descr="preencoded.png"/>
          <p:cNvPicPr>
            <a:picLocks noChangeAspect="1"/>
          </p:cNvPicPr>
          <p:nvPr/>
        </p:nvPicPr>
        <p:blipFill>
          <a:blip r:embed="rId13"/>
          <a:srcRect t="-80" b="-80"/>
          <a:stretch/>
        </p:blipFill>
        <p:spPr>
          <a:xfrm>
            <a:off x="6860743" y="4333342"/>
            <a:ext cx="285293" cy="228600"/>
          </a:xfrm>
          <a:prstGeom prst="rect">
            <a:avLst/>
          </a:prstGeom>
        </p:spPr>
      </p:pic>
      <p:sp>
        <p:nvSpPr>
          <p:cNvPr id="34" name="Text 17"/>
          <p:cNvSpPr txBox="1"/>
          <p:nvPr/>
        </p:nvSpPr>
        <p:spPr>
          <a:xfrm>
            <a:off x="6765646" y="4839005"/>
            <a:ext cx="2419502" cy="534010"/>
          </a:xfrm>
          <a:prstGeom prst="rect">
            <a:avLst/>
          </a:prstGeom>
          <a:noFill/>
          <a:ln/>
        </p:spPr>
        <p:txBody>
          <a:bodyPr wrap="square" lIns="0" tIns="0" rIns="0" bIns="0" rtlCol="0" anchor="t"/>
          <a:lstStyle/>
          <a:p>
            <a:pPr marL="0" indent="0" algn="l">
              <a:buNone/>
            </a:pPr>
            <a:r>
              <a:rPr lang="en-US" sz="1300" b="1" dirty="0">
                <a:solidFill>
                  <a:srgbClr val="1F2937"/>
                </a:solidFill>
                <a:latin typeface="Montserrat" pitchFamily="34" charset="0"/>
                <a:ea typeface="Montserrat" pitchFamily="34" charset="-122"/>
                <a:cs typeface="Montserrat" pitchFamily="34" charset="-120"/>
              </a:rPr>
              <a:t>Giao diện Trực quan (UI/UX)</a:t>
            </a:r>
            <a:endParaRPr lang="en-US" sz="1300" dirty="0"/>
          </a:p>
        </p:txBody>
      </p:sp>
      <p:sp>
        <p:nvSpPr>
          <p:cNvPr id="35" name="Text 18"/>
          <p:cNvSpPr txBox="1"/>
          <p:nvPr/>
        </p:nvSpPr>
        <p:spPr>
          <a:xfrm>
            <a:off x="6765646" y="5447995"/>
            <a:ext cx="2419502" cy="914400"/>
          </a:xfrm>
          <a:prstGeom prst="rect">
            <a:avLst/>
          </a:prstGeom>
          <a:noFill/>
          <a:ln/>
        </p:spPr>
        <p:txBody>
          <a:bodyPr wrap="square" lIns="0" tIns="0" rIns="0" bIns="0" rtlCol="0" anchor="t"/>
          <a:lstStyle/>
          <a:p>
            <a:pPr marL="0" indent="0" algn="l">
              <a:buNone/>
            </a:pPr>
            <a:r>
              <a:rPr lang="en-US" sz="1000" dirty="0">
                <a:solidFill>
                  <a:srgbClr val="4B5563"/>
                </a:solidFill>
                <a:latin typeface="Roboto" pitchFamily="34" charset="0"/>
                <a:ea typeface="Roboto" pitchFamily="34" charset="-122"/>
                <a:cs typeface="Roboto" pitchFamily="34" charset="-120"/>
              </a:rPr>
              <a:t>Hoàn thiện giao diện cho 2 đối tượng: Người dân (Chat, Voice) và Tổng đài viên (Dashboard quản lý Ticket, điều phối phương tiện).</a:t>
            </a:r>
            <a:endParaRPr lang="en-US" sz="1000" dirty="0"/>
          </a:p>
        </p:txBody>
      </p:sp>
      <p:sp>
        <p:nvSpPr>
          <p:cNvPr id="36" name="Shape 19"/>
          <p:cNvSpPr/>
          <p:nvPr/>
        </p:nvSpPr>
        <p:spPr>
          <a:xfrm>
            <a:off x="0" y="6858000"/>
            <a:ext cx="9752990" cy="457200"/>
          </a:xfrm>
          <a:prstGeom prst="rect">
            <a:avLst/>
          </a:prstGeom>
          <a:solidFill>
            <a:srgbClr val="F9FAFB"/>
          </a:solidFill>
          <a:ln/>
        </p:spPr>
        <p:txBody>
          <a:bodyPr/>
          <a:lstStyle/>
          <a:p>
            <a:endParaRPr lang="en-US"/>
          </a:p>
        </p:txBody>
      </p:sp>
      <p:sp>
        <p:nvSpPr>
          <p:cNvPr id="37" name="Shape 20"/>
          <p:cNvSpPr/>
          <p:nvPr/>
        </p:nvSpPr>
        <p:spPr>
          <a:xfrm>
            <a:off x="0" y="6858000"/>
            <a:ext cx="9752990" cy="9144"/>
          </a:xfrm>
          <a:prstGeom prst="rect">
            <a:avLst/>
          </a:prstGeom>
          <a:solidFill>
            <a:srgbClr val="E5E7EB"/>
          </a:solidFill>
          <a:ln w="12700">
            <a:solidFill>
              <a:srgbClr val="E5E7EB">
                <a:alpha val="0"/>
              </a:srgbClr>
            </a:solidFill>
            <a:prstDash val="solid"/>
          </a:ln>
        </p:spPr>
        <p:txBody>
          <a:bodyPr/>
          <a:lstStyle/>
          <a:p>
            <a:endParaRPr lang="en-US"/>
          </a:p>
        </p:txBody>
      </p:sp>
      <p:sp>
        <p:nvSpPr>
          <p:cNvPr id="39" name="Text 22"/>
          <p:cNvSpPr txBox="1"/>
          <p:nvPr/>
        </p:nvSpPr>
        <p:spPr>
          <a:xfrm>
            <a:off x="8849563" y="7015277"/>
            <a:ext cx="533095" cy="152705"/>
          </a:xfrm>
          <a:prstGeom prst="rect">
            <a:avLst/>
          </a:prstGeom>
          <a:noFill/>
          <a:ln/>
        </p:spPr>
        <p:txBody>
          <a:bodyPr wrap="square" lIns="0" tIns="0" rIns="0" bIns="0" rtlCol="0" anchor="ctr"/>
          <a:lstStyle/>
          <a:p>
            <a:pPr marL="0" indent="0" algn="l">
              <a:buNone/>
            </a:pPr>
            <a:r>
              <a:rPr lang="en-US" sz="800" dirty="0">
                <a:solidFill>
                  <a:srgbClr val="6B7280"/>
                </a:solidFill>
                <a:latin typeface="Roboto" pitchFamily="34" charset="0"/>
                <a:ea typeface="Roboto" pitchFamily="34" charset="-122"/>
                <a:cs typeface="Roboto" pitchFamily="34" charset="-120"/>
              </a:rPr>
              <a:t>Trang 16</a:t>
            </a:r>
            <a:endParaRPr lang="en-US" sz="800" dirty="0"/>
          </a:p>
        </p:txBody>
      </p:sp>
      <p:pic>
        <p:nvPicPr>
          <p:cNvPr id="40" name="Image 15" descr="preencoded.png"/>
          <p:cNvPicPr>
            <a:picLocks noChangeAspect="1"/>
          </p:cNvPicPr>
          <p:nvPr/>
        </p:nvPicPr>
        <p:blipFill>
          <a:blip r:embed="rId14"/>
          <a:srcRect t="-19" b="-19"/>
          <a:stretch/>
        </p:blipFill>
        <p:spPr>
          <a:xfrm>
            <a:off x="0" y="0"/>
            <a:ext cx="9752990" cy="952805"/>
          </a:xfrm>
          <a:prstGeom prst="rect">
            <a:avLst/>
          </a:prstGeom>
        </p:spPr>
      </p:pic>
      <p:sp>
        <p:nvSpPr>
          <p:cNvPr id="41" name="Text 23"/>
          <p:cNvSpPr txBox="1"/>
          <p:nvPr/>
        </p:nvSpPr>
        <p:spPr>
          <a:xfrm>
            <a:off x="856793" y="228600"/>
            <a:ext cx="2288743" cy="267005"/>
          </a:xfrm>
          <a:prstGeom prst="rect">
            <a:avLst/>
          </a:prstGeom>
          <a:noFill/>
          <a:ln/>
        </p:spPr>
        <p:txBody>
          <a:bodyPr wrap="square" lIns="0" tIns="0" rIns="0" bIns="0" rtlCol="0" anchor="ctr"/>
          <a:lstStyle/>
          <a:p>
            <a:pPr marL="0" indent="0" algn="l">
              <a:buNone/>
            </a:pPr>
            <a:r>
              <a:rPr lang="en-US" sz="1400" b="1" dirty="0">
                <a:solidFill>
                  <a:srgbClr val="1F2937"/>
                </a:solidFill>
                <a:latin typeface="Montserrat" pitchFamily="34" charset="0"/>
                <a:ea typeface="Montserrat" pitchFamily="34" charset="-122"/>
                <a:cs typeface="Montserrat" pitchFamily="34" charset="-120"/>
              </a:rPr>
              <a:t>Kết luận</a:t>
            </a:r>
            <a:endParaRPr lang="en-US" sz="1400" dirty="0"/>
          </a:p>
        </p:txBody>
      </p:sp>
      <p:sp>
        <p:nvSpPr>
          <p:cNvPr id="42" name="Text 24"/>
          <p:cNvSpPr txBox="1"/>
          <p:nvPr/>
        </p:nvSpPr>
        <p:spPr>
          <a:xfrm>
            <a:off x="856793" y="495605"/>
            <a:ext cx="2618842" cy="191110"/>
          </a:xfrm>
          <a:prstGeom prst="rect">
            <a:avLst/>
          </a:prstGeom>
          <a:noFill/>
          <a:ln/>
        </p:spPr>
        <p:txBody>
          <a:bodyPr wrap="square" lIns="0" tIns="0" rIns="0" bIns="0" rtlCol="0" anchor="ctr"/>
          <a:lstStyle/>
          <a:p>
            <a:pPr marL="0" indent="0" algn="l">
              <a:buNone/>
            </a:pPr>
            <a:r>
              <a:rPr lang="en-US" sz="1000" dirty="0">
                <a:solidFill>
                  <a:srgbClr val="6B7280"/>
                </a:solidFill>
                <a:latin typeface="Roboto" pitchFamily="34" charset="0"/>
                <a:ea typeface="Roboto" pitchFamily="34" charset="-122"/>
                <a:cs typeface="Roboto" pitchFamily="34" charset="-120"/>
              </a:rPr>
              <a:t>Tổng kết kết quả đạt được của đồ án</a:t>
            </a:r>
            <a:endParaRPr lang="en-US" sz="1000" dirty="0"/>
          </a:p>
        </p:txBody>
      </p:sp>
      <p:pic>
        <p:nvPicPr>
          <p:cNvPr id="43" name="Image 16" descr="preencoded.png"/>
          <p:cNvPicPr>
            <a:picLocks noChangeAspect="1"/>
          </p:cNvPicPr>
          <p:nvPr/>
        </p:nvPicPr>
        <p:blipFill>
          <a:blip r:embed="rId15"/>
          <a:srcRect t="-369" b="-369"/>
          <a:stretch/>
        </p:blipFill>
        <p:spPr>
          <a:xfrm>
            <a:off x="457200" y="302666"/>
            <a:ext cx="247802" cy="285293"/>
          </a:xfrm>
          <a:prstGeom prst="rect">
            <a:avLst/>
          </a:prstGeom>
        </p:spPr>
      </p:pic>
      <p:sp>
        <p:nvSpPr>
          <p:cNvPr id="44" name="Text 25"/>
          <p:cNvSpPr txBox="1"/>
          <p:nvPr/>
        </p:nvSpPr>
        <p:spPr>
          <a:xfrm>
            <a:off x="8978494" y="152705"/>
            <a:ext cx="476402" cy="381305"/>
          </a:xfrm>
          <a:prstGeom prst="rect">
            <a:avLst/>
          </a:prstGeom>
          <a:noFill/>
          <a:ln/>
        </p:spPr>
        <p:txBody>
          <a:bodyPr wrap="square" lIns="0" tIns="0" rIns="0" bIns="0" rtlCol="0" anchor="ctr"/>
          <a:lstStyle/>
          <a:p>
            <a:pPr marL="0" indent="0" algn="r">
              <a:buNone/>
            </a:pPr>
            <a:r>
              <a:rPr lang="en-US" sz="2600" b="1" dirty="0">
                <a:solidFill>
                  <a:srgbClr val="F3F4F6"/>
                </a:solidFill>
                <a:latin typeface="Roboto" pitchFamily="34" charset="0"/>
                <a:ea typeface="Roboto" pitchFamily="34" charset="-122"/>
                <a:cs typeface="Roboto" pitchFamily="34" charset="-120"/>
              </a:rPr>
              <a:t>16</a:t>
            </a:r>
            <a:endParaRPr lang="en-US" sz="260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sp>
        <p:nvSpPr>
          <p:cNvPr id="2" name="Shape 0"/>
          <p:cNvSpPr/>
          <p:nvPr/>
        </p:nvSpPr>
        <p:spPr>
          <a:xfrm>
            <a:off x="0" y="0"/>
            <a:ext cx="9752990" cy="7315200"/>
          </a:xfrm>
          <a:prstGeom prst="rect">
            <a:avLst/>
          </a:prstGeom>
          <a:solidFill>
            <a:srgbClr val="F3F4F6"/>
          </a:solidFill>
          <a:ln w="12700">
            <a:solidFill>
              <a:srgbClr val="FFFFFF">
                <a:alpha val="0"/>
              </a:srgbClr>
            </a:solidFill>
            <a:prstDash val="solid"/>
          </a:ln>
        </p:spPr>
        <p:txBody>
          <a:bodyPr/>
          <a:lstStyle/>
          <a:p>
            <a:endParaRPr lang="en-US"/>
          </a:p>
        </p:txBody>
      </p:sp>
      <p:sp>
        <p:nvSpPr>
          <p:cNvPr id="3" name="Shape 1"/>
          <p:cNvSpPr/>
          <p:nvPr/>
        </p:nvSpPr>
        <p:spPr>
          <a:xfrm>
            <a:off x="0" y="0"/>
            <a:ext cx="9752990" cy="7315200"/>
          </a:xfrm>
          <a:prstGeom prst="rect">
            <a:avLst/>
          </a:prstGeom>
          <a:solidFill>
            <a:srgbClr val="FFFFFF"/>
          </a:solidFill>
          <a:ln w="12700">
            <a:solidFill>
              <a:srgbClr val="FFFFFF">
                <a:alpha val="0"/>
              </a:srgbClr>
            </a:solidFill>
            <a:prstDash val="solid"/>
          </a:ln>
        </p:spPr>
        <p:txBody>
          <a:bodyPr/>
          <a:lstStyle/>
          <a:p>
            <a:endParaRPr lang="en-US"/>
          </a:p>
        </p:txBody>
      </p:sp>
      <p:sp>
        <p:nvSpPr>
          <p:cNvPr id="4" name="Shape 2"/>
          <p:cNvSpPr/>
          <p:nvPr/>
        </p:nvSpPr>
        <p:spPr>
          <a:xfrm>
            <a:off x="457200" y="1752905"/>
            <a:ext cx="4190695" cy="9144"/>
          </a:xfrm>
          <a:prstGeom prst="rect">
            <a:avLst/>
          </a:prstGeom>
          <a:solidFill>
            <a:srgbClr val="E5E7EB"/>
          </a:solidFill>
          <a:ln w="12700">
            <a:solidFill>
              <a:srgbClr val="E5E7EB">
                <a:alpha val="0"/>
              </a:srgbClr>
            </a:solidFill>
            <a:prstDash val="solid"/>
          </a:ln>
        </p:spPr>
        <p:txBody>
          <a:bodyPr/>
          <a:lstStyle/>
          <a:p>
            <a:endParaRPr lang="en-US"/>
          </a:p>
        </p:txBody>
      </p:sp>
      <p:sp>
        <p:nvSpPr>
          <p:cNvPr id="5" name="Text 3"/>
          <p:cNvSpPr txBox="1"/>
          <p:nvPr/>
        </p:nvSpPr>
        <p:spPr>
          <a:xfrm>
            <a:off x="952805" y="1257300"/>
            <a:ext cx="3771900" cy="382219"/>
          </a:xfrm>
          <a:prstGeom prst="rect">
            <a:avLst/>
          </a:prstGeom>
          <a:solidFill>
            <a:srgbClr val="FFFFFF">
              <a:alpha val="0"/>
            </a:srgbClr>
          </a:solidFill>
          <a:ln>
            <a:solidFill>
              <a:srgbClr val="FFFFFF">
                <a:alpha val="0"/>
              </a:srgbClr>
            </a:solidFill>
          </a:ln>
        </p:spPr>
        <p:txBody>
          <a:bodyPr wrap="square" lIns="0" tIns="0" rIns="0" bIns="0" rtlCol="0" anchor="ctr"/>
          <a:lstStyle/>
          <a:p>
            <a:pPr marL="0" indent="0" algn="l">
              <a:buNone/>
            </a:pPr>
            <a:r>
              <a:rPr lang="en-US" sz="1400" b="1" dirty="0">
                <a:solidFill>
                  <a:srgbClr val="374151"/>
                </a:solidFill>
                <a:latin typeface="Montserrat" pitchFamily="34" charset="0"/>
                <a:ea typeface="Montserrat" pitchFamily="34" charset="-122"/>
                <a:cs typeface="Montserrat" pitchFamily="34" charset="-120"/>
              </a:rPr>
              <a:t> Hướng phát triển Kỹ thuật </a:t>
            </a:r>
            <a:endParaRPr lang="en-US" sz="1400" dirty="0"/>
          </a:p>
        </p:txBody>
      </p:sp>
      <p:pic>
        <p:nvPicPr>
          <p:cNvPr id="6" name="Image 0" descr="preencoded.png"/>
          <p:cNvPicPr>
            <a:picLocks noChangeAspect="1"/>
          </p:cNvPicPr>
          <p:nvPr/>
        </p:nvPicPr>
        <p:blipFill>
          <a:blip r:embed="rId3"/>
          <a:srcRect l="-1337" r="-1337"/>
          <a:stretch/>
        </p:blipFill>
        <p:spPr>
          <a:xfrm>
            <a:off x="538582" y="1362456"/>
            <a:ext cx="219456" cy="170993"/>
          </a:xfrm>
          <a:prstGeom prst="rect">
            <a:avLst/>
          </a:prstGeom>
        </p:spPr>
      </p:pic>
      <p:pic>
        <p:nvPicPr>
          <p:cNvPr id="7" name="Image 1" descr="preencoded.png"/>
          <p:cNvPicPr>
            <a:picLocks noChangeAspect="1"/>
          </p:cNvPicPr>
          <p:nvPr/>
        </p:nvPicPr>
        <p:blipFill>
          <a:blip r:embed="rId4"/>
          <a:srcRect t="-8" b="-8"/>
          <a:stretch/>
        </p:blipFill>
        <p:spPr>
          <a:xfrm>
            <a:off x="457200" y="1990649"/>
            <a:ext cx="4190695" cy="1083564"/>
          </a:xfrm>
          <a:prstGeom prst="rect">
            <a:avLst/>
          </a:prstGeom>
        </p:spPr>
      </p:pic>
      <p:sp>
        <p:nvSpPr>
          <p:cNvPr id="8" name="Shape 4"/>
          <p:cNvSpPr/>
          <p:nvPr/>
        </p:nvSpPr>
        <p:spPr>
          <a:xfrm>
            <a:off x="647395" y="2180844"/>
            <a:ext cx="228600" cy="228600"/>
          </a:xfrm>
          <a:prstGeom prst="ellipse">
            <a:avLst/>
          </a:prstGeom>
          <a:solidFill>
            <a:srgbClr val="DBEAFE"/>
          </a:solidFill>
          <a:ln w="12700">
            <a:solidFill>
              <a:srgbClr val="FFFFFF">
                <a:alpha val="0"/>
              </a:srgbClr>
            </a:solidFill>
            <a:prstDash val="solid"/>
          </a:ln>
        </p:spPr>
        <p:txBody>
          <a:bodyPr/>
          <a:lstStyle/>
          <a:p>
            <a:endParaRPr lang="en-US"/>
          </a:p>
        </p:txBody>
      </p:sp>
      <p:pic>
        <p:nvPicPr>
          <p:cNvPr id="9" name="Image 2" descr="preencoded.png"/>
          <p:cNvPicPr>
            <a:picLocks noChangeAspect="1"/>
          </p:cNvPicPr>
          <p:nvPr/>
        </p:nvPicPr>
        <p:blipFill>
          <a:blip r:embed="rId5"/>
          <a:srcRect t="-80" b="-80"/>
          <a:stretch/>
        </p:blipFill>
        <p:spPr>
          <a:xfrm>
            <a:off x="690372" y="2238451"/>
            <a:ext cx="142646" cy="114300"/>
          </a:xfrm>
          <a:prstGeom prst="rect">
            <a:avLst/>
          </a:prstGeom>
        </p:spPr>
      </p:pic>
      <p:sp>
        <p:nvSpPr>
          <p:cNvPr id="10" name="Text 5"/>
          <p:cNvSpPr txBox="1"/>
          <p:nvPr/>
        </p:nvSpPr>
        <p:spPr>
          <a:xfrm>
            <a:off x="990295" y="2143354"/>
            <a:ext cx="3620110" cy="191110"/>
          </a:xfrm>
          <a:prstGeom prst="rect">
            <a:avLst/>
          </a:prstGeom>
          <a:noFill/>
          <a:ln/>
        </p:spPr>
        <p:txBody>
          <a:bodyPr wrap="square" lIns="0" tIns="0" rIns="0" bIns="0" rtlCol="0" anchor="ctr"/>
          <a:lstStyle/>
          <a:p>
            <a:pPr marL="0" indent="0" algn="l">
              <a:buNone/>
            </a:pPr>
            <a:r>
              <a:rPr lang="en-US" sz="1000" b="1" dirty="0">
                <a:solidFill>
                  <a:srgbClr val="1F2937"/>
                </a:solidFill>
                <a:latin typeface="Roboto" pitchFamily="34" charset="0"/>
                <a:ea typeface="Roboto" pitchFamily="34" charset="-122"/>
                <a:cs typeface="Roboto" pitchFamily="34" charset="-120"/>
              </a:rPr>
              <a:t>Tích hợp Hạ tầng Thực tế</a:t>
            </a:r>
            <a:endParaRPr lang="en-US" sz="1000" dirty="0"/>
          </a:p>
        </p:txBody>
      </p:sp>
      <p:sp>
        <p:nvSpPr>
          <p:cNvPr id="11" name="Text 6"/>
          <p:cNvSpPr txBox="1"/>
          <p:nvPr/>
        </p:nvSpPr>
        <p:spPr>
          <a:xfrm>
            <a:off x="990295" y="2371954"/>
            <a:ext cx="3581705" cy="553212"/>
          </a:xfrm>
          <a:prstGeom prst="rect">
            <a:avLst/>
          </a:prstGeom>
          <a:noFill/>
          <a:ln/>
        </p:spPr>
        <p:txBody>
          <a:bodyPr wrap="square" lIns="0" tIns="0" rIns="0" bIns="0" rtlCol="0" anchor="t"/>
          <a:lstStyle/>
          <a:p>
            <a:pPr marL="0" indent="0" algn="l">
              <a:buNone/>
            </a:pPr>
            <a:r>
              <a:rPr lang="en-US" sz="1000" dirty="0">
                <a:solidFill>
                  <a:srgbClr val="4B5563"/>
                </a:solidFill>
                <a:latin typeface="Roboto" pitchFamily="34" charset="0"/>
                <a:ea typeface="Roboto" pitchFamily="34" charset="-122"/>
                <a:cs typeface="Roboto" pitchFamily="34" charset="-120"/>
              </a:rPr>
              <a:t>Kết nối API trực tiếp với hệ thống tổng đài 113, 114, 115 để chuyển tiếp phiếu tin (Ticket) và dữ liệu định vị theo thời gian thực thay vì mô phỏng.</a:t>
            </a:r>
            <a:endParaRPr lang="en-US" sz="1000" dirty="0"/>
          </a:p>
        </p:txBody>
      </p:sp>
      <p:pic>
        <p:nvPicPr>
          <p:cNvPr id="12" name="Image 3" descr="preencoded.png"/>
          <p:cNvPicPr>
            <a:picLocks noChangeAspect="1"/>
          </p:cNvPicPr>
          <p:nvPr/>
        </p:nvPicPr>
        <p:blipFill>
          <a:blip r:embed="rId4"/>
          <a:srcRect t="-8" b="-8"/>
          <a:stretch/>
        </p:blipFill>
        <p:spPr>
          <a:xfrm>
            <a:off x="457200" y="3226918"/>
            <a:ext cx="4190695" cy="1083564"/>
          </a:xfrm>
          <a:prstGeom prst="rect">
            <a:avLst/>
          </a:prstGeom>
        </p:spPr>
      </p:pic>
      <p:sp>
        <p:nvSpPr>
          <p:cNvPr id="13" name="Shape 7"/>
          <p:cNvSpPr/>
          <p:nvPr/>
        </p:nvSpPr>
        <p:spPr>
          <a:xfrm>
            <a:off x="647395" y="3417113"/>
            <a:ext cx="228600" cy="228600"/>
          </a:xfrm>
          <a:prstGeom prst="ellipse">
            <a:avLst/>
          </a:prstGeom>
          <a:solidFill>
            <a:srgbClr val="DBEAFE"/>
          </a:solidFill>
          <a:ln w="12700">
            <a:solidFill>
              <a:srgbClr val="FFFFFF">
                <a:alpha val="0"/>
              </a:srgbClr>
            </a:solidFill>
            <a:prstDash val="solid"/>
          </a:ln>
        </p:spPr>
        <p:txBody>
          <a:bodyPr/>
          <a:lstStyle/>
          <a:p>
            <a:endParaRPr lang="en-US"/>
          </a:p>
        </p:txBody>
      </p:sp>
      <p:pic>
        <p:nvPicPr>
          <p:cNvPr id="14" name="Image 4" descr="preencoded.png"/>
          <p:cNvPicPr>
            <a:picLocks noChangeAspect="1"/>
          </p:cNvPicPr>
          <p:nvPr/>
        </p:nvPicPr>
        <p:blipFill>
          <a:blip r:embed="rId6"/>
          <a:srcRect l="-133" r="-133"/>
          <a:stretch/>
        </p:blipFill>
        <p:spPr>
          <a:xfrm>
            <a:off x="718718" y="3473806"/>
            <a:ext cx="85954" cy="114300"/>
          </a:xfrm>
          <a:prstGeom prst="rect">
            <a:avLst/>
          </a:prstGeom>
        </p:spPr>
      </p:pic>
      <p:sp>
        <p:nvSpPr>
          <p:cNvPr id="15" name="Text 8"/>
          <p:cNvSpPr txBox="1"/>
          <p:nvPr/>
        </p:nvSpPr>
        <p:spPr>
          <a:xfrm>
            <a:off x="990295" y="3378708"/>
            <a:ext cx="3620110" cy="191110"/>
          </a:xfrm>
          <a:prstGeom prst="rect">
            <a:avLst/>
          </a:prstGeom>
          <a:noFill/>
          <a:ln/>
        </p:spPr>
        <p:txBody>
          <a:bodyPr wrap="square" lIns="0" tIns="0" rIns="0" bIns="0" rtlCol="0" anchor="ctr"/>
          <a:lstStyle/>
          <a:p>
            <a:pPr marL="0" indent="0" algn="l">
              <a:buNone/>
            </a:pPr>
            <a:r>
              <a:rPr lang="en-US" sz="1000" b="1" dirty="0">
                <a:solidFill>
                  <a:srgbClr val="1F2937"/>
                </a:solidFill>
                <a:latin typeface="Roboto" pitchFamily="34" charset="0"/>
                <a:ea typeface="Roboto" pitchFamily="34" charset="-122"/>
                <a:cs typeface="Roboto" pitchFamily="34" charset="-120"/>
              </a:rPr>
              <a:t>Voice AI &amp; Đa phương thức</a:t>
            </a:r>
            <a:endParaRPr lang="en-US" sz="1000" dirty="0"/>
          </a:p>
        </p:txBody>
      </p:sp>
      <p:sp>
        <p:nvSpPr>
          <p:cNvPr id="16" name="Text 9"/>
          <p:cNvSpPr txBox="1"/>
          <p:nvPr/>
        </p:nvSpPr>
        <p:spPr>
          <a:xfrm>
            <a:off x="990295" y="3607308"/>
            <a:ext cx="3581705" cy="553212"/>
          </a:xfrm>
          <a:prstGeom prst="rect">
            <a:avLst/>
          </a:prstGeom>
          <a:noFill/>
          <a:ln/>
        </p:spPr>
        <p:txBody>
          <a:bodyPr wrap="square" lIns="0" tIns="0" rIns="0" bIns="0" rtlCol="0" anchor="t"/>
          <a:lstStyle/>
          <a:p>
            <a:pPr marL="0" indent="0" algn="l">
              <a:buNone/>
            </a:pPr>
            <a:r>
              <a:rPr lang="en-US" sz="1000" dirty="0">
                <a:solidFill>
                  <a:srgbClr val="4B5563"/>
                </a:solidFill>
                <a:latin typeface="Roboto" pitchFamily="34" charset="0"/>
                <a:ea typeface="Roboto" pitchFamily="34" charset="-122"/>
                <a:cs typeface="Roboto" pitchFamily="34" charset="-120"/>
              </a:rPr>
              <a:t>Nâng cấp Realtime Streaming ASR/TTS giảm độ trễ. Hỗ trợ phân tích hình ảnh/video hiện trường tự động để đánh giá mức độ nghiêm trọng.</a:t>
            </a:r>
            <a:endParaRPr lang="en-US" sz="1000" dirty="0"/>
          </a:p>
        </p:txBody>
      </p:sp>
      <p:pic>
        <p:nvPicPr>
          <p:cNvPr id="17" name="Image 5" descr="preencoded.png"/>
          <p:cNvPicPr>
            <a:picLocks noChangeAspect="1"/>
          </p:cNvPicPr>
          <p:nvPr/>
        </p:nvPicPr>
        <p:blipFill>
          <a:blip r:embed="rId4"/>
          <a:srcRect t="-8" b="-8"/>
          <a:stretch/>
        </p:blipFill>
        <p:spPr>
          <a:xfrm>
            <a:off x="457200" y="4462272"/>
            <a:ext cx="4190695" cy="1083564"/>
          </a:xfrm>
          <a:prstGeom prst="rect">
            <a:avLst/>
          </a:prstGeom>
        </p:spPr>
      </p:pic>
      <p:sp>
        <p:nvSpPr>
          <p:cNvPr id="18" name="Shape 10"/>
          <p:cNvSpPr/>
          <p:nvPr/>
        </p:nvSpPr>
        <p:spPr>
          <a:xfrm>
            <a:off x="647395" y="4652467"/>
            <a:ext cx="228600" cy="228600"/>
          </a:xfrm>
          <a:prstGeom prst="ellipse">
            <a:avLst/>
          </a:prstGeom>
          <a:solidFill>
            <a:srgbClr val="DBEAFE"/>
          </a:solidFill>
          <a:ln w="12700">
            <a:solidFill>
              <a:srgbClr val="FFFFFF">
                <a:alpha val="0"/>
              </a:srgbClr>
            </a:solidFill>
            <a:prstDash val="solid"/>
          </a:ln>
        </p:spPr>
        <p:txBody>
          <a:bodyPr/>
          <a:lstStyle/>
          <a:p>
            <a:endParaRPr lang="en-US"/>
          </a:p>
        </p:txBody>
      </p:sp>
      <p:pic>
        <p:nvPicPr>
          <p:cNvPr id="19" name="Image 6" descr="preencoded.png"/>
          <p:cNvPicPr>
            <a:picLocks noChangeAspect="1"/>
          </p:cNvPicPr>
          <p:nvPr/>
        </p:nvPicPr>
        <p:blipFill>
          <a:blip r:embed="rId7"/>
          <a:srcRect/>
          <a:stretch/>
        </p:blipFill>
        <p:spPr>
          <a:xfrm>
            <a:off x="705002" y="4710074"/>
            <a:ext cx="114300" cy="114300"/>
          </a:xfrm>
          <a:prstGeom prst="rect">
            <a:avLst/>
          </a:prstGeom>
        </p:spPr>
      </p:pic>
      <p:sp>
        <p:nvSpPr>
          <p:cNvPr id="20" name="Text 11"/>
          <p:cNvSpPr txBox="1"/>
          <p:nvPr/>
        </p:nvSpPr>
        <p:spPr>
          <a:xfrm>
            <a:off x="990295" y="4614977"/>
            <a:ext cx="3620110" cy="191110"/>
          </a:xfrm>
          <a:prstGeom prst="rect">
            <a:avLst/>
          </a:prstGeom>
          <a:noFill/>
          <a:ln/>
        </p:spPr>
        <p:txBody>
          <a:bodyPr wrap="square" lIns="0" tIns="0" rIns="0" bIns="0" rtlCol="0" anchor="ctr"/>
          <a:lstStyle/>
          <a:p>
            <a:pPr marL="0" indent="0" algn="l">
              <a:buNone/>
            </a:pPr>
            <a:r>
              <a:rPr lang="en-US" sz="1000" b="1" dirty="0">
                <a:solidFill>
                  <a:srgbClr val="1F2937"/>
                </a:solidFill>
                <a:latin typeface="Roboto" pitchFamily="34" charset="0"/>
                <a:ea typeface="Roboto" pitchFamily="34" charset="-122"/>
                <a:cs typeface="Roboto" pitchFamily="34" charset="-120"/>
              </a:rPr>
              <a:t>Mở rộng &amp; Fine-tune Tri thức</a:t>
            </a:r>
            <a:endParaRPr lang="en-US" sz="1000" dirty="0"/>
          </a:p>
        </p:txBody>
      </p:sp>
      <p:sp>
        <p:nvSpPr>
          <p:cNvPr id="21" name="Text 12"/>
          <p:cNvSpPr txBox="1"/>
          <p:nvPr/>
        </p:nvSpPr>
        <p:spPr>
          <a:xfrm>
            <a:off x="990295" y="4843577"/>
            <a:ext cx="3581705" cy="553212"/>
          </a:xfrm>
          <a:prstGeom prst="rect">
            <a:avLst/>
          </a:prstGeom>
          <a:noFill/>
          <a:ln/>
        </p:spPr>
        <p:txBody>
          <a:bodyPr wrap="square" lIns="0" tIns="0" rIns="0" bIns="0" rtlCol="0" anchor="t"/>
          <a:lstStyle/>
          <a:p>
            <a:pPr marL="0" indent="0" algn="l">
              <a:buNone/>
            </a:pPr>
            <a:r>
              <a:rPr lang="en-US" sz="1000" dirty="0">
                <a:solidFill>
                  <a:srgbClr val="4B5563"/>
                </a:solidFill>
                <a:latin typeface="Roboto" pitchFamily="34" charset="0"/>
                <a:ea typeface="Roboto" pitchFamily="34" charset="-122"/>
                <a:cs typeface="Roboto" pitchFamily="34" charset="-120"/>
              </a:rPr>
              <a:t>Fine-tune mô hình ngôn ngữ nhỏ (SLM) chuyên biệt cho miền khẩn cấp tiếng Việt để tăng tốc độ và bảo mật. Bổ sung kịch bản thảm họa thiên nhiên.</a:t>
            </a:r>
            <a:endParaRPr lang="en-US" sz="1000" dirty="0"/>
          </a:p>
        </p:txBody>
      </p:sp>
      <p:pic>
        <p:nvPicPr>
          <p:cNvPr id="22" name="Image 7" descr="preencoded.png"/>
          <p:cNvPicPr>
            <a:picLocks noChangeAspect="1"/>
          </p:cNvPicPr>
          <p:nvPr/>
        </p:nvPicPr>
        <p:blipFill>
          <a:blip r:embed="rId4"/>
          <a:srcRect t="-8" b="-8"/>
          <a:stretch/>
        </p:blipFill>
        <p:spPr>
          <a:xfrm>
            <a:off x="457200" y="5698541"/>
            <a:ext cx="4190695" cy="1083564"/>
          </a:xfrm>
          <a:prstGeom prst="rect">
            <a:avLst/>
          </a:prstGeom>
        </p:spPr>
      </p:pic>
      <p:sp>
        <p:nvSpPr>
          <p:cNvPr id="23" name="Shape 13"/>
          <p:cNvSpPr/>
          <p:nvPr/>
        </p:nvSpPr>
        <p:spPr>
          <a:xfrm>
            <a:off x="647395" y="5888736"/>
            <a:ext cx="228600" cy="228600"/>
          </a:xfrm>
          <a:prstGeom prst="ellipse">
            <a:avLst/>
          </a:prstGeom>
          <a:solidFill>
            <a:srgbClr val="DBEAFE"/>
          </a:solidFill>
          <a:ln w="12700">
            <a:solidFill>
              <a:srgbClr val="FFFFFF">
                <a:alpha val="0"/>
              </a:srgbClr>
            </a:solidFill>
            <a:prstDash val="solid"/>
          </a:ln>
        </p:spPr>
        <p:txBody>
          <a:bodyPr/>
          <a:lstStyle/>
          <a:p>
            <a:endParaRPr lang="en-US"/>
          </a:p>
        </p:txBody>
      </p:sp>
      <p:pic>
        <p:nvPicPr>
          <p:cNvPr id="24" name="Image 8" descr="preencoded.png"/>
          <p:cNvPicPr>
            <a:picLocks noChangeAspect="1"/>
          </p:cNvPicPr>
          <p:nvPr/>
        </p:nvPicPr>
        <p:blipFill>
          <a:blip r:embed="rId8"/>
          <a:srcRect l="-1911" r="-1911"/>
          <a:stretch/>
        </p:blipFill>
        <p:spPr>
          <a:xfrm>
            <a:off x="694944" y="5945429"/>
            <a:ext cx="133502" cy="114300"/>
          </a:xfrm>
          <a:prstGeom prst="rect">
            <a:avLst/>
          </a:prstGeom>
        </p:spPr>
      </p:pic>
      <p:sp>
        <p:nvSpPr>
          <p:cNvPr id="25" name="Text 14"/>
          <p:cNvSpPr txBox="1"/>
          <p:nvPr/>
        </p:nvSpPr>
        <p:spPr>
          <a:xfrm>
            <a:off x="990295" y="5850331"/>
            <a:ext cx="3620110" cy="191110"/>
          </a:xfrm>
          <a:prstGeom prst="rect">
            <a:avLst/>
          </a:prstGeom>
          <a:noFill/>
          <a:ln/>
        </p:spPr>
        <p:txBody>
          <a:bodyPr wrap="square" lIns="0" tIns="0" rIns="0" bIns="0" rtlCol="0" anchor="ctr"/>
          <a:lstStyle/>
          <a:p>
            <a:pPr marL="0" indent="0" algn="l">
              <a:buNone/>
            </a:pPr>
            <a:r>
              <a:rPr lang="en-US" sz="1000" b="1" dirty="0">
                <a:solidFill>
                  <a:srgbClr val="1F2937"/>
                </a:solidFill>
                <a:latin typeface="Roboto" pitchFamily="34" charset="0"/>
                <a:ea typeface="Roboto" pitchFamily="34" charset="-122"/>
                <a:cs typeface="Roboto" pitchFamily="34" charset="-120"/>
              </a:rPr>
              <a:t>Tích hợp GIS Nâng cao</a:t>
            </a:r>
            <a:endParaRPr lang="en-US" sz="1000" dirty="0"/>
          </a:p>
        </p:txBody>
      </p:sp>
      <p:sp>
        <p:nvSpPr>
          <p:cNvPr id="26" name="Text 15"/>
          <p:cNvSpPr txBox="1"/>
          <p:nvPr/>
        </p:nvSpPr>
        <p:spPr>
          <a:xfrm>
            <a:off x="990295" y="6078931"/>
            <a:ext cx="3581705" cy="553212"/>
          </a:xfrm>
          <a:prstGeom prst="rect">
            <a:avLst/>
          </a:prstGeom>
          <a:noFill/>
          <a:ln/>
        </p:spPr>
        <p:txBody>
          <a:bodyPr wrap="square" lIns="0" tIns="0" rIns="0" bIns="0" rtlCol="0" anchor="t"/>
          <a:lstStyle/>
          <a:p>
            <a:pPr marL="0" indent="0" algn="l">
              <a:buNone/>
            </a:pPr>
            <a:r>
              <a:rPr lang="en-US" sz="1000" dirty="0">
                <a:solidFill>
                  <a:srgbClr val="4B5563"/>
                </a:solidFill>
                <a:latin typeface="Roboto" pitchFamily="34" charset="0"/>
                <a:ea typeface="Roboto" pitchFamily="34" charset="-122"/>
                <a:cs typeface="Roboto" pitchFamily="34" charset="-120"/>
              </a:rPr>
              <a:t>Tối ưu hóa thuật toán phân bổ phương tiện dựa trên dữ liệu giao thông thực tế và bản đồ nhiệt (heatmap) các điểm nóng tai nạn.</a:t>
            </a:r>
            <a:endParaRPr lang="en-US" sz="1000" dirty="0"/>
          </a:p>
        </p:txBody>
      </p:sp>
      <p:sp>
        <p:nvSpPr>
          <p:cNvPr id="27" name="Shape 16"/>
          <p:cNvSpPr/>
          <p:nvPr/>
        </p:nvSpPr>
        <p:spPr>
          <a:xfrm>
            <a:off x="5105095" y="1752905"/>
            <a:ext cx="4190695" cy="9144"/>
          </a:xfrm>
          <a:prstGeom prst="rect">
            <a:avLst/>
          </a:prstGeom>
          <a:solidFill>
            <a:srgbClr val="E5E7EB"/>
          </a:solidFill>
          <a:ln w="12700">
            <a:solidFill>
              <a:srgbClr val="E5E7EB">
                <a:alpha val="0"/>
              </a:srgbClr>
            </a:solidFill>
            <a:prstDash val="solid"/>
          </a:ln>
        </p:spPr>
        <p:txBody>
          <a:bodyPr/>
          <a:lstStyle/>
          <a:p>
            <a:endParaRPr lang="en-US"/>
          </a:p>
        </p:txBody>
      </p:sp>
      <p:sp>
        <p:nvSpPr>
          <p:cNvPr id="28" name="Text 17"/>
          <p:cNvSpPr txBox="1"/>
          <p:nvPr/>
        </p:nvSpPr>
        <p:spPr>
          <a:xfrm>
            <a:off x="5600700" y="1257300"/>
            <a:ext cx="3771900" cy="382219"/>
          </a:xfrm>
          <a:prstGeom prst="rect">
            <a:avLst/>
          </a:prstGeom>
          <a:solidFill>
            <a:srgbClr val="FFFFFF">
              <a:alpha val="0"/>
            </a:srgbClr>
          </a:solidFill>
          <a:ln>
            <a:solidFill>
              <a:srgbClr val="FFFFFF">
                <a:alpha val="0"/>
              </a:srgbClr>
            </a:solidFill>
          </a:ln>
        </p:spPr>
        <p:txBody>
          <a:bodyPr wrap="square" lIns="0" tIns="0" rIns="0" bIns="0" rtlCol="0" anchor="ctr"/>
          <a:lstStyle/>
          <a:p>
            <a:pPr marL="0" indent="0" algn="l">
              <a:buNone/>
            </a:pPr>
            <a:r>
              <a:rPr lang="en-US" sz="1400" b="1" dirty="0">
                <a:solidFill>
                  <a:srgbClr val="374151"/>
                </a:solidFill>
                <a:latin typeface="Montserrat" pitchFamily="34" charset="0"/>
                <a:ea typeface="Montserrat" pitchFamily="34" charset="-122"/>
                <a:cs typeface="Montserrat" pitchFamily="34" charset="-120"/>
              </a:rPr>
              <a:t> Hàm ý Quản trị </a:t>
            </a:r>
            <a:endParaRPr lang="en-US" sz="1400" dirty="0"/>
          </a:p>
        </p:txBody>
      </p:sp>
      <p:pic>
        <p:nvPicPr>
          <p:cNvPr id="29" name="Image 9" descr="preencoded.png"/>
          <p:cNvPicPr>
            <a:picLocks noChangeAspect="1"/>
          </p:cNvPicPr>
          <p:nvPr/>
        </p:nvPicPr>
        <p:blipFill>
          <a:blip r:embed="rId9"/>
          <a:srcRect l="-1031" r="-1031"/>
          <a:stretch/>
        </p:blipFill>
        <p:spPr>
          <a:xfrm>
            <a:off x="5219395" y="1362456"/>
            <a:ext cx="152705" cy="170993"/>
          </a:xfrm>
          <a:prstGeom prst="rect">
            <a:avLst/>
          </a:prstGeom>
        </p:spPr>
      </p:pic>
      <p:pic>
        <p:nvPicPr>
          <p:cNvPr id="30" name="Image 10" descr="preencoded.png"/>
          <p:cNvPicPr>
            <a:picLocks noChangeAspect="1"/>
          </p:cNvPicPr>
          <p:nvPr/>
        </p:nvPicPr>
        <p:blipFill>
          <a:blip r:embed="rId10"/>
          <a:srcRect l="-1" r="-1"/>
          <a:stretch/>
        </p:blipFill>
        <p:spPr>
          <a:xfrm>
            <a:off x="5105095" y="1990649"/>
            <a:ext cx="4190695" cy="4705899"/>
          </a:xfrm>
          <a:prstGeom prst="rect">
            <a:avLst/>
          </a:prstGeom>
        </p:spPr>
      </p:pic>
      <p:pic>
        <p:nvPicPr>
          <p:cNvPr id="31" name="Image 11" descr="preencoded.png"/>
          <p:cNvPicPr>
            <a:picLocks noChangeAspect="1"/>
          </p:cNvPicPr>
          <p:nvPr/>
        </p:nvPicPr>
        <p:blipFill>
          <a:blip r:embed="rId11">
            <a:alphaModFix amt="50000"/>
          </a:blip>
          <a:srcRect/>
          <a:stretch/>
        </p:blipFill>
        <p:spPr>
          <a:xfrm>
            <a:off x="8676742" y="1999793"/>
            <a:ext cx="609905" cy="609905"/>
          </a:xfrm>
          <a:prstGeom prst="rect">
            <a:avLst/>
          </a:prstGeom>
        </p:spPr>
      </p:pic>
      <p:pic>
        <p:nvPicPr>
          <p:cNvPr id="32" name="Image 12" descr="preencoded.png"/>
          <p:cNvPicPr>
            <a:picLocks noChangeAspect="1"/>
          </p:cNvPicPr>
          <p:nvPr/>
        </p:nvPicPr>
        <p:blipFill>
          <a:blip r:embed="rId12"/>
          <a:srcRect l="-11" r="-11"/>
          <a:stretch/>
        </p:blipFill>
        <p:spPr>
          <a:xfrm>
            <a:off x="5390998" y="5607557"/>
            <a:ext cx="3714293" cy="875995"/>
          </a:xfrm>
          <a:prstGeom prst="rect">
            <a:avLst/>
          </a:prstGeom>
        </p:spPr>
      </p:pic>
      <p:sp>
        <p:nvSpPr>
          <p:cNvPr id="33" name="Shape 18"/>
          <p:cNvSpPr/>
          <p:nvPr/>
        </p:nvSpPr>
        <p:spPr>
          <a:xfrm>
            <a:off x="5343754" y="6077102"/>
            <a:ext cx="3714293" cy="875995"/>
          </a:xfrm>
          <a:prstGeom prst="rect">
            <a:avLst/>
          </a:prstGeom>
          <a:noFill/>
          <a:ln/>
        </p:spPr>
        <p:txBody>
          <a:bodyPr/>
          <a:lstStyle/>
          <a:p>
            <a:endParaRPr lang="en-US"/>
          </a:p>
        </p:txBody>
      </p:sp>
      <p:sp>
        <p:nvSpPr>
          <p:cNvPr id="34" name="Text 19"/>
          <p:cNvSpPr/>
          <p:nvPr/>
        </p:nvSpPr>
        <p:spPr>
          <a:xfrm>
            <a:off x="5805221" y="5607557"/>
            <a:ext cx="3300984" cy="876910"/>
          </a:xfrm>
          <a:prstGeom prst="rect">
            <a:avLst/>
          </a:prstGeom>
          <a:solidFill>
            <a:srgbClr val="FFFFFF">
              <a:alpha val="0"/>
            </a:srgbClr>
          </a:solidFill>
          <a:ln>
            <a:solidFill>
              <a:srgbClr val="FFFFFF">
                <a:alpha val="0"/>
              </a:srgbClr>
            </a:solidFill>
          </a:ln>
        </p:spPr>
        <p:txBody>
          <a:bodyPr wrap="square" lIns="0" tIns="0" rIns="0" bIns="0" rtlCol="0" anchor="ctr"/>
          <a:lstStyle/>
          <a:p>
            <a:pPr marL="0" indent="0" algn="ctr">
              <a:buNone/>
            </a:pPr>
            <a:r>
              <a:rPr lang="en-US" sz="1000" i="1" dirty="0">
                <a:solidFill>
                  <a:srgbClr val="4B5563"/>
                </a:solidFill>
                <a:latin typeface="Roboto" pitchFamily="34" charset="0"/>
                <a:ea typeface="Roboto" pitchFamily="34" charset="-122"/>
                <a:cs typeface="Roboto" pitchFamily="34" charset="-120"/>
              </a:rPr>
              <a:t> "Công nghệ chỉ là công cụ, con người và quy trình mới là yếu tố quyết định hiệu quả của hệ thống phản ứng khẩn cấp." </a:t>
            </a:r>
            <a:endParaRPr lang="en-US" sz="1000" dirty="0"/>
          </a:p>
        </p:txBody>
      </p:sp>
      <p:pic>
        <p:nvPicPr>
          <p:cNvPr id="35" name="Image 13" descr="preencoded.png"/>
          <p:cNvPicPr>
            <a:picLocks noChangeAspect="1"/>
          </p:cNvPicPr>
          <p:nvPr/>
        </p:nvPicPr>
        <p:blipFill>
          <a:blip r:embed="rId13"/>
          <a:srcRect t="-1100" b="-1100"/>
          <a:stretch/>
        </p:blipFill>
        <p:spPr>
          <a:xfrm>
            <a:off x="5581193" y="5785865"/>
            <a:ext cx="114300" cy="133502"/>
          </a:xfrm>
          <a:prstGeom prst="rect">
            <a:avLst/>
          </a:prstGeom>
        </p:spPr>
      </p:pic>
      <p:pic>
        <p:nvPicPr>
          <p:cNvPr id="36" name="Image 14" descr="preencoded.png"/>
          <p:cNvPicPr>
            <a:picLocks noChangeAspect="1"/>
          </p:cNvPicPr>
          <p:nvPr/>
        </p:nvPicPr>
        <p:blipFill>
          <a:blip r:embed="rId14"/>
          <a:srcRect/>
          <a:stretch/>
        </p:blipFill>
        <p:spPr>
          <a:xfrm>
            <a:off x="5343754" y="2228393"/>
            <a:ext cx="381305" cy="381305"/>
          </a:xfrm>
          <a:prstGeom prst="rect">
            <a:avLst/>
          </a:prstGeom>
        </p:spPr>
      </p:pic>
      <p:pic>
        <p:nvPicPr>
          <p:cNvPr id="37" name="Image 15" descr="preencoded.png"/>
          <p:cNvPicPr>
            <a:picLocks noChangeAspect="1"/>
          </p:cNvPicPr>
          <p:nvPr/>
        </p:nvPicPr>
        <p:blipFill>
          <a:blip r:embed="rId15"/>
          <a:srcRect t="-100" b="-100"/>
          <a:stretch/>
        </p:blipFill>
        <p:spPr>
          <a:xfrm>
            <a:off x="5476342" y="2342693"/>
            <a:ext cx="114300" cy="152705"/>
          </a:xfrm>
          <a:prstGeom prst="rect">
            <a:avLst/>
          </a:prstGeom>
        </p:spPr>
      </p:pic>
      <p:sp>
        <p:nvSpPr>
          <p:cNvPr id="38" name="Text 20"/>
          <p:cNvSpPr txBox="1"/>
          <p:nvPr/>
        </p:nvSpPr>
        <p:spPr>
          <a:xfrm>
            <a:off x="5876849" y="2228393"/>
            <a:ext cx="3296412" cy="228600"/>
          </a:xfrm>
          <a:prstGeom prst="rect">
            <a:avLst/>
          </a:prstGeom>
          <a:noFill/>
          <a:ln/>
        </p:spPr>
        <p:txBody>
          <a:bodyPr wrap="square" lIns="0" tIns="0" rIns="0" bIns="0" rtlCol="0" anchor="ctr"/>
          <a:lstStyle/>
          <a:p>
            <a:pPr marL="0" indent="0" algn="l">
              <a:buNone/>
            </a:pPr>
            <a:r>
              <a:rPr lang="en-US" sz="1100" b="1" dirty="0">
                <a:solidFill>
                  <a:srgbClr val="1F2937"/>
                </a:solidFill>
                <a:latin typeface="Roboto" pitchFamily="34" charset="0"/>
                <a:ea typeface="Roboto" pitchFamily="34" charset="-122"/>
                <a:cs typeface="Roboto" pitchFamily="34" charset="-120"/>
              </a:rPr>
              <a:t>Chuẩn hóa Quy trình Vận hành</a:t>
            </a:r>
            <a:endParaRPr lang="en-US" sz="1100" dirty="0"/>
          </a:p>
        </p:txBody>
      </p:sp>
      <p:sp>
        <p:nvSpPr>
          <p:cNvPr id="39" name="Text 21"/>
          <p:cNvSpPr txBox="1"/>
          <p:nvPr/>
        </p:nvSpPr>
        <p:spPr>
          <a:xfrm>
            <a:off x="5876849" y="2495398"/>
            <a:ext cx="3258007" cy="762610"/>
          </a:xfrm>
          <a:prstGeom prst="rect">
            <a:avLst/>
          </a:prstGeom>
          <a:noFill/>
          <a:ln/>
        </p:spPr>
        <p:txBody>
          <a:bodyPr wrap="square" lIns="0" tIns="0" rIns="0" bIns="0" rtlCol="0" anchor="t"/>
          <a:lstStyle/>
          <a:p>
            <a:pPr marL="0" indent="0" algn="just">
              <a:buNone/>
            </a:pPr>
            <a:r>
              <a:rPr lang="en-US" sz="1000" dirty="0">
                <a:solidFill>
                  <a:srgbClr val="4B5563"/>
                </a:solidFill>
                <a:latin typeface="Roboto" pitchFamily="34" charset="0"/>
                <a:ea typeface="Roboto" pitchFamily="34" charset="-122"/>
                <a:cs typeface="Roboto" pitchFamily="34" charset="-120"/>
              </a:rPr>
              <a:t>Cần xây dựng bộ quy trình chuẩn (SOP) cho việc tiếp nhận thông tin từ kênh tự động (Chatbot). Định rõ trách nhiệm pháp lý khi sử dụng dữ liệu do AI tổng hợp.</a:t>
            </a:r>
            <a:endParaRPr lang="en-US" sz="1000" dirty="0"/>
          </a:p>
        </p:txBody>
      </p:sp>
      <p:pic>
        <p:nvPicPr>
          <p:cNvPr id="40" name="Image 16" descr="preencoded.png"/>
          <p:cNvPicPr>
            <a:picLocks noChangeAspect="1"/>
          </p:cNvPicPr>
          <p:nvPr/>
        </p:nvPicPr>
        <p:blipFill>
          <a:blip r:embed="rId14"/>
          <a:srcRect/>
          <a:stretch/>
        </p:blipFill>
        <p:spPr>
          <a:xfrm>
            <a:off x="5343754" y="3485693"/>
            <a:ext cx="381305" cy="381305"/>
          </a:xfrm>
          <a:prstGeom prst="rect">
            <a:avLst/>
          </a:prstGeom>
        </p:spPr>
      </p:pic>
      <p:pic>
        <p:nvPicPr>
          <p:cNvPr id="41" name="Image 17" descr="preencoded.png"/>
          <p:cNvPicPr>
            <a:picLocks noChangeAspect="1"/>
          </p:cNvPicPr>
          <p:nvPr/>
        </p:nvPicPr>
        <p:blipFill>
          <a:blip r:embed="rId16"/>
          <a:srcRect t="-180" b="-180"/>
          <a:stretch/>
        </p:blipFill>
        <p:spPr>
          <a:xfrm>
            <a:off x="5438851" y="3599993"/>
            <a:ext cx="190195" cy="152705"/>
          </a:xfrm>
          <a:prstGeom prst="rect">
            <a:avLst/>
          </a:prstGeom>
        </p:spPr>
      </p:pic>
      <p:sp>
        <p:nvSpPr>
          <p:cNvPr id="42" name="Text 22"/>
          <p:cNvSpPr txBox="1"/>
          <p:nvPr/>
        </p:nvSpPr>
        <p:spPr>
          <a:xfrm>
            <a:off x="5876849" y="3485693"/>
            <a:ext cx="3296412" cy="228600"/>
          </a:xfrm>
          <a:prstGeom prst="rect">
            <a:avLst/>
          </a:prstGeom>
          <a:noFill/>
          <a:ln/>
        </p:spPr>
        <p:txBody>
          <a:bodyPr wrap="square" lIns="0" tIns="0" rIns="0" bIns="0" rtlCol="0" anchor="ctr"/>
          <a:lstStyle/>
          <a:p>
            <a:pPr marL="0" indent="0" algn="l">
              <a:buNone/>
            </a:pPr>
            <a:r>
              <a:rPr lang="en-US" sz="1100" b="1" dirty="0">
                <a:solidFill>
                  <a:srgbClr val="1F2937"/>
                </a:solidFill>
                <a:latin typeface="Roboto" pitchFamily="34" charset="0"/>
                <a:ea typeface="Roboto" pitchFamily="34" charset="-122"/>
                <a:cs typeface="Roboto" pitchFamily="34" charset="-120"/>
              </a:rPr>
              <a:t>Đào tạo Phối hợp Người - AI</a:t>
            </a:r>
            <a:endParaRPr lang="en-US" sz="1100" dirty="0"/>
          </a:p>
        </p:txBody>
      </p:sp>
      <p:sp>
        <p:nvSpPr>
          <p:cNvPr id="43" name="Text 23"/>
          <p:cNvSpPr txBox="1"/>
          <p:nvPr/>
        </p:nvSpPr>
        <p:spPr>
          <a:xfrm>
            <a:off x="5876849" y="3752698"/>
            <a:ext cx="3258007" cy="762610"/>
          </a:xfrm>
          <a:prstGeom prst="rect">
            <a:avLst/>
          </a:prstGeom>
          <a:noFill/>
          <a:ln/>
        </p:spPr>
        <p:txBody>
          <a:bodyPr wrap="square" lIns="0" tIns="0" rIns="0" bIns="0" rtlCol="0" anchor="t"/>
          <a:lstStyle/>
          <a:p>
            <a:pPr marL="0" indent="0" algn="just">
              <a:buNone/>
            </a:pPr>
            <a:r>
              <a:rPr lang="en-US" sz="1000" dirty="0">
                <a:solidFill>
                  <a:srgbClr val="4B5563"/>
                </a:solidFill>
                <a:latin typeface="Roboto" pitchFamily="34" charset="0"/>
                <a:ea typeface="Roboto" pitchFamily="34" charset="-122"/>
                <a:cs typeface="Roboto" pitchFamily="34" charset="-120"/>
              </a:rPr>
              <a:t>Tổng đài viên cần được đào tạo kỹ năng giám sát và xử lý các tình huống AI "ảo giác" hoặc thất bại. Chuyển dịch vai trò từ "người nghe máy" sang "người ra quyết định".</a:t>
            </a:r>
            <a:endParaRPr lang="en-US" sz="1000" dirty="0"/>
          </a:p>
        </p:txBody>
      </p:sp>
      <p:pic>
        <p:nvPicPr>
          <p:cNvPr id="44" name="Image 18" descr="preencoded.png"/>
          <p:cNvPicPr>
            <a:picLocks noChangeAspect="1"/>
          </p:cNvPicPr>
          <p:nvPr/>
        </p:nvPicPr>
        <p:blipFill>
          <a:blip r:embed="rId14"/>
          <a:srcRect/>
          <a:stretch/>
        </p:blipFill>
        <p:spPr>
          <a:xfrm>
            <a:off x="5343754" y="4742993"/>
            <a:ext cx="381305" cy="381305"/>
          </a:xfrm>
          <a:prstGeom prst="rect">
            <a:avLst/>
          </a:prstGeom>
        </p:spPr>
      </p:pic>
      <p:pic>
        <p:nvPicPr>
          <p:cNvPr id="45" name="Image 19" descr="preencoded.png"/>
          <p:cNvPicPr>
            <a:picLocks noChangeAspect="1"/>
          </p:cNvPicPr>
          <p:nvPr/>
        </p:nvPicPr>
        <p:blipFill>
          <a:blip r:embed="rId17"/>
          <a:srcRect/>
          <a:stretch/>
        </p:blipFill>
        <p:spPr>
          <a:xfrm>
            <a:off x="5458054" y="4857293"/>
            <a:ext cx="152705" cy="152705"/>
          </a:xfrm>
          <a:prstGeom prst="rect">
            <a:avLst/>
          </a:prstGeom>
        </p:spPr>
      </p:pic>
      <p:sp>
        <p:nvSpPr>
          <p:cNvPr id="46" name="Text 24"/>
          <p:cNvSpPr txBox="1"/>
          <p:nvPr/>
        </p:nvSpPr>
        <p:spPr>
          <a:xfrm>
            <a:off x="5876849" y="4742993"/>
            <a:ext cx="3296412" cy="228600"/>
          </a:xfrm>
          <a:prstGeom prst="rect">
            <a:avLst/>
          </a:prstGeom>
          <a:noFill/>
          <a:ln/>
        </p:spPr>
        <p:txBody>
          <a:bodyPr wrap="square" lIns="0" tIns="0" rIns="0" bIns="0" rtlCol="0" anchor="ctr"/>
          <a:lstStyle/>
          <a:p>
            <a:pPr marL="0" indent="0" algn="l">
              <a:buNone/>
            </a:pPr>
            <a:r>
              <a:rPr lang="en-US" sz="1100" b="1" dirty="0">
                <a:solidFill>
                  <a:srgbClr val="1F2937"/>
                </a:solidFill>
                <a:latin typeface="Roboto" pitchFamily="34" charset="0"/>
                <a:ea typeface="Roboto" pitchFamily="34" charset="-122"/>
                <a:cs typeface="Roboto" pitchFamily="34" charset="-120"/>
              </a:rPr>
              <a:t>An toàn Thông tin &amp; KPI</a:t>
            </a:r>
            <a:endParaRPr lang="en-US" sz="1100" dirty="0"/>
          </a:p>
        </p:txBody>
      </p:sp>
      <p:sp>
        <p:nvSpPr>
          <p:cNvPr id="47" name="Text 25"/>
          <p:cNvSpPr txBox="1"/>
          <p:nvPr/>
        </p:nvSpPr>
        <p:spPr>
          <a:xfrm>
            <a:off x="5876849" y="5009998"/>
            <a:ext cx="3258007" cy="762610"/>
          </a:xfrm>
          <a:prstGeom prst="rect">
            <a:avLst/>
          </a:prstGeom>
          <a:noFill/>
          <a:ln/>
        </p:spPr>
        <p:txBody>
          <a:bodyPr wrap="square" lIns="0" tIns="0" rIns="0" bIns="0" rtlCol="0" anchor="t"/>
          <a:lstStyle/>
          <a:p>
            <a:pPr marL="0" indent="0" algn="just">
              <a:buNone/>
            </a:pPr>
            <a:r>
              <a:rPr lang="en-US" sz="1000" dirty="0">
                <a:solidFill>
                  <a:srgbClr val="4B5563"/>
                </a:solidFill>
                <a:latin typeface="Roboto" pitchFamily="34" charset="0"/>
                <a:ea typeface="Roboto" pitchFamily="34" charset="-122"/>
                <a:cs typeface="Roboto" pitchFamily="34" charset="-120"/>
              </a:rPr>
              <a:t>Thiết lập các chỉ số KPI mới (độ chính xác phân loại, thời gian phản hồi trung bình). Tăng cường bảo mật dữ liệu cá nhân của người báo tin theo quy định pháp luật.</a:t>
            </a:r>
            <a:endParaRPr lang="en-US" sz="1000" dirty="0"/>
          </a:p>
        </p:txBody>
      </p:sp>
      <p:sp>
        <p:nvSpPr>
          <p:cNvPr id="48" name="Shape 26"/>
          <p:cNvSpPr/>
          <p:nvPr/>
        </p:nvSpPr>
        <p:spPr>
          <a:xfrm>
            <a:off x="0" y="7496251"/>
            <a:ext cx="9752990" cy="161849"/>
          </a:xfrm>
          <a:prstGeom prst="rect">
            <a:avLst/>
          </a:prstGeom>
          <a:solidFill>
            <a:srgbClr val="F9FAFB"/>
          </a:solidFill>
          <a:ln/>
        </p:spPr>
        <p:txBody>
          <a:bodyPr/>
          <a:lstStyle/>
          <a:p>
            <a:endParaRPr lang="en-US"/>
          </a:p>
        </p:txBody>
      </p:sp>
      <p:sp>
        <p:nvSpPr>
          <p:cNvPr id="49" name="Shape 27"/>
          <p:cNvSpPr/>
          <p:nvPr/>
        </p:nvSpPr>
        <p:spPr>
          <a:xfrm>
            <a:off x="0" y="7496251"/>
            <a:ext cx="9752990" cy="9144"/>
          </a:xfrm>
          <a:prstGeom prst="rect">
            <a:avLst/>
          </a:prstGeom>
          <a:solidFill>
            <a:srgbClr val="E5E7EB"/>
          </a:solidFill>
          <a:ln w="12700">
            <a:solidFill>
              <a:srgbClr val="E5E7EB">
                <a:alpha val="0"/>
              </a:srgbClr>
            </a:solidFill>
            <a:prstDash val="solid"/>
          </a:ln>
        </p:spPr>
        <p:txBody>
          <a:bodyPr/>
          <a:lstStyle/>
          <a:p>
            <a:endParaRPr lang="en-US"/>
          </a:p>
        </p:txBody>
      </p:sp>
      <p:sp>
        <p:nvSpPr>
          <p:cNvPr id="50" name="Text 28"/>
          <p:cNvSpPr txBox="1"/>
          <p:nvPr/>
        </p:nvSpPr>
        <p:spPr>
          <a:xfrm>
            <a:off x="457200" y="7505395"/>
            <a:ext cx="2176272" cy="152705"/>
          </a:xfrm>
          <a:prstGeom prst="rect">
            <a:avLst/>
          </a:prstGeom>
          <a:noFill/>
          <a:ln/>
        </p:spPr>
        <p:txBody>
          <a:bodyPr wrap="square" lIns="0" tIns="0" rIns="0" bIns="0" rtlCol="0" anchor="ctr"/>
          <a:lstStyle/>
          <a:p>
            <a:pPr marL="0" indent="0" algn="l">
              <a:buNone/>
            </a:pPr>
            <a:r>
              <a:rPr lang="en-US" sz="800" dirty="0">
                <a:solidFill>
                  <a:srgbClr val="6B7280"/>
                </a:solidFill>
                <a:latin typeface="Roboto" pitchFamily="34" charset="0"/>
                <a:ea typeface="Roboto" pitchFamily="34" charset="-122"/>
                <a:cs typeface="Roboto" pitchFamily="34" charset="-120"/>
              </a:rPr>
              <a:t>Đồ án Tốt nghiệp - Đặng Kiến Tường</a:t>
            </a:r>
            <a:endParaRPr lang="en-US" sz="800" dirty="0"/>
          </a:p>
        </p:txBody>
      </p:sp>
      <p:sp>
        <p:nvSpPr>
          <p:cNvPr id="51" name="Text 29"/>
          <p:cNvSpPr txBox="1"/>
          <p:nvPr/>
        </p:nvSpPr>
        <p:spPr>
          <a:xfrm>
            <a:off x="8849563" y="7505395"/>
            <a:ext cx="533095" cy="152705"/>
          </a:xfrm>
          <a:prstGeom prst="rect">
            <a:avLst/>
          </a:prstGeom>
          <a:noFill/>
          <a:ln/>
        </p:spPr>
        <p:txBody>
          <a:bodyPr wrap="square" lIns="0" tIns="0" rIns="0" bIns="0" rtlCol="0" anchor="ctr"/>
          <a:lstStyle/>
          <a:p>
            <a:pPr marL="0" indent="0" algn="l">
              <a:buNone/>
            </a:pPr>
            <a:r>
              <a:rPr lang="en-US" sz="800" dirty="0">
                <a:solidFill>
                  <a:srgbClr val="6B7280"/>
                </a:solidFill>
                <a:latin typeface="Roboto" pitchFamily="34" charset="0"/>
                <a:ea typeface="Roboto" pitchFamily="34" charset="-122"/>
                <a:cs typeface="Roboto" pitchFamily="34" charset="-120"/>
              </a:rPr>
              <a:t>Trang 17</a:t>
            </a:r>
            <a:endParaRPr lang="en-US" sz="800" dirty="0"/>
          </a:p>
        </p:txBody>
      </p:sp>
      <p:pic>
        <p:nvPicPr>
          <p:cNvPr id="52" name="Image 20" descr="preencoded.png"/>
          <p:cNvPicPr>
            <a:picLocks noChangeAspect="1"/>
          </p:cNvPicPr>
          <p:nvPr/>
        </p:nvPicPr>
        <p:blipFill>
          <a:blip r:embed="rId18"/>
          <a:srcRect t="-19" b="-19"/>
          <a:stretch/>
        </p:blipFill>
        <p:spPr>
          <a:xfrm>
            <a:off x="0" y="0"/>
            <a:ext cx="9752990" cy="952805"/>
          </a:xfrm>
          <a:prstGeom prst="rect">
            <a:avLst/>
          </a:prstGeom>
        </p:spPr>
      </p:pic>
      <p:sp>
        <p:nvSpPr>
          <p:cNvPr id="53" name="Text 30"/>
          <p:cNvSpPr txBox="1"/>
          <p:nvPr/>
        </p:nvSpPr>
        <p:spPr>
          <a:xfrm>
            <a:off x="895198" y="228600"/>
            <a:ext cx="4096512" cy="267005"/>
          </a:xfrm>
          <a:prstGeom prst="rect">
            <a:avLst/>
          </a:prstGeom>
          <a:noFill/>
          <a:ln/>
        </p:spPr>
        <p:txBody>
          <a:bodyPr wrap="square" lIns="0" tIns="0" rIns="0" bIns="0" rtlCol="0" anchor="ctr"/>
          <a:lstStyle/>
          <a:p>
            <a:pPr marL="0" indent="0" algn="l">
              <a:buNone/>
            </a:pPr>
            <a:r>
              <a:rPr lang="en-US" sz="1400" b="1" dirty="0">
                <a:solidFill>
                  <a:srgbClr val="1F2937"/>
                </a:solidFill>
                <a:latin typeface="Montserrat" pitchFamily="34" charset="0"/>
                <a:ea typeface="Montserrat" pitchFamily="34" charset="-122"/>
                <a:cs typeface="Montserrat" pitchFamily="34" charset="-120"/>
              </a:rPr>
              <a:t>Hướng phát triển &amp; Hàm ý quản trị</a:t>
            </a:r>
            <a:endParaRPr lang="en-US" sz="1400" dirty="0"/>
          </a:p>
        </p:txBody>
      </p:sp>
      <p:sp>
        <p:nvSpPr>
          <p:cNvPr id="54" name="Text 31"/>
          <p:cNvSpPr txBox="1"/>
          <p:nvPr/>
        </p:nvSpPr>
        <p:spPr>
          <a:xfrm>
            <a:off x="895198" y="495605"/>
            <a:ext cx="4096512" cy="191110"/>
          </a:xfrm>
          <a:prstGeom prst="rect">
            <a:avLst/>
          </a:prstGeom>
          <a:noFill/>
          <a:ln/>
        </p:spPr>
        <p:txBody>
          <a:bodyPr wrap="square" lIns="0" tIns="0" rIns="0" bIns="0" rtlCol="0" anchor="ctr"/>
          <a:lstStyle/>
          <a:p>
            <a:pPr marL="0" indent="0" algn="l">
              <a:buNone/>
            </a:pPr>
            <a:r>
              <a:rPr lang="en-US" sz="1000" dirty="0">
                <a:solidFill>
                  <a:srgbClr val="6B7280"/>
                </a:solidFill>
                <a:latin typeface="Roboto" pitchFamily="34" charset="0"/>
                <a:ea typeface="Roboto" pitchFamily="34" charset="-122"/>
                <a:cs typeface="Roboto" pitchFamily="34" charset="-120"/>
              </a:rPr>
              <a:t>Future Works &amp; Managerial Implications</a:t>
            </a:r>
            <a:endParaRPr lang="en-US" sz="1000" dirty="0"/>
          </a:p>
        </p:txBody>
      </p:sp>
      <p:pic>
        <p:nvPicPr>
          <p:cNvPr id="55" name="Image 21" descr="preencoded.png"/>
          <p:cNvPicPr>
            <a:picLocks noChangeAspect="1"/>
          </p:cNvPicPr>
          <p:nvPr/>
        </p:nvPicPr>
        <p:blipFill>
          <a:blip r:embed="rId19"/>
          <a:srcRect/>
          <a:stretch/>
        </p:blipFill>
        <p:spPr>
          <a:xfrm>
            <a:off x="457200" y="302666"/>
            <a:ext cx="285293" cy="285293"/>
          </a:xfrm>
          <a:prstGeom prst="rect">
            <a:avLst/>
          </a:prstGeom>
        </p:spPr>
      </p:pic>
      <p:sp>
        <p:nvSpPr>
          <p:cNvPr id="56" name="Text 32"/>
          <p:cNvSpPr txBox="1"/>
          <p:nvPr/>
        </p:nvSpPr>
        <p:spPr>
          <a:xfrm>
            <a:off x="8978494" y="152705"/>
            <a:ext cx="476402" cy="381305"/>
          </a:xfrm>
          <a:prstGeom prst="rect">
            <a:avLst/>
          </a:prstGeom>
          <a:noFill/>
          <a:ln/>
        </p:spPr>
        <p:txBody>
          <a:bodyPr wrap="square" lIns="0" tIns="0" rIns="0" bIns="0" rtlCol="0" anchor="ctr"/>
          <a:lstStyle/>
          <a:p>
            <a:pPr marL="0" indent="0" algn="r">
              <a:buNone/>
            </a:pPr>
            <a:r>
              <a:rPr lang="en-US" sz="2600" b="1" dirty="0">
                <a:solidFill>
                  <a:srgbClr val="F3F4F6"/>
                </a:solidFill>
                <a:latin typeface="Roboto" pitchFamily="34" charset="0"/>
                <a:ea typeface="Roboto" pitchFamily="34" charset="-122"/>
                <a:cs typeface="Roboto" pitchFamily="34" charset="-120"/>
              </a:rPr>
              <a:t>17</a:t>
            </a:r>
            <a:endParaRPr lang="en-US" sz="2600" dirty="0"/>
          </a:p>
        </p:txBody>
      </p:sp>
      <p:sp>
        <p:nvSpPr>
          <p:cNvPr id="57" name="Text 6">
            <a:extLst>
              <a:ext uri="{FF2B5EF4-FFF2-40B4-BE49-F238E27FC236}">
                <a16:creationId xmlns:a16="http://schemas.microsoft.com/office/drawing/2014/main" id="{0CD7D330-C531-F654-B8A6-134222B37766}"/>
              </a:ext>
            </a:extLst>
          </p:cNvPr>
          <p:cNvSpPr txBox="1"/>
          <p:nvPr/>
        </p:nvSpPr>
        <p:spPr>
          <a:xfrm>
            <a:off x="8913571" y="7015277"/>
            <a:ext cx="467258" cy="152705"/>
          </a:xfrm>
          <a:prstGeom prst="rect">
            <a:avLst/>
          </a:prstGeom>
          <a:noFill/>
          <a:ln/>
        </p:spPr>
        <p:txBody>
          <a:bodyPr wrap="square" lIns="0" tIns="0" rIns="0" bIns="0" rtlCol="0" anchor="ctr"/>
          <a:lstStyle/>
          <a:p>
            <a:pPr marL="0" indent="0" algn="l">
              <a:buNone/>
            </a:pPr>
            <a:r>
              <a:rPr lang="en-US" sz="800" dirty="0">
                <a:solidFill>
                  <a:srgbClr val="6B7280"/>
                </a:solidFill>
                <a:latin typeface="Roboto" pitchFamily="34" charset="0"/>
                <a:ea typeface="Roboto" pitchFamily="34" charset="-122"/>
                <a:cs typeface="Roboto" pitchFamily="34" charset="-120"/>
              </a:rPr>
              <a:t>Trang 2</a:t>
            </a:r>
            <a:endParaRPr lang="en-US" sz="80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sp>
        <p:nvSpPr>
          <p:cNvPr id="2" name="Shape 0"/>
          <p:cNvSpPr/>
          <p:nvPr/>
        </p:nvSpPr>
        <p:spPr>
          <a:xfrm>
            <a:off x="0" y="0"/>
            <a:ext cx="9752990" cy="7315200"/>
          </a:xfrm>
          <a:prstGeom prst="rect">
            <a:avLst/>
          </a:prstGeom>
          <a:solidFill>
            <a:srgbClr val="F3F4F6"/>
          </a:solidFill>
          <a:ln w="12700">
            <a:solidFill>
              <a:srgbClr val="FFFFFF">
                <a:alpha val="0"/>
              </a:srgbClr>
            </a:solidFill>
            <a:prstDash val="solid"/>
          </a:ln>
        </p:spPr>
        <p:txBody>
          <a:bodyPr/>
          <a:lstStyle/>
          <a:p>
            <a:endParaRPr lang="en-US"/>
          </a:p>
        </p:txBody>
      </p:sp>
      <p:sp>
        <p:nvSpPr>
          <p:cNvPr id="3" name="Shape 1"/>
          <p:cNvSpPr/>
          <p:nvPr/>
        </p:nvSpPr>
        <p:spPr>
          <a:xfrm>
            <a:off x="0" y="0"/>
            <a:ext cx="9752990" cy="7315200"/>
          </a:xfrm>
          <a:prstGeom prst="rect">
            <a:avLst/>
          </a:prstGeom>
          <a:solidFill>
            <a:srgbClr val="FFFFFF"/>
          </a:solidFill>
          <a:ln w="12700">
            <a:solidFill>
              <a:srgbClr val="FFFFFF">
                <a:alpha val="0"/>
              </a:srgbClr>
            </a:solidFill>
            <a:prstDash val="solid"/>
          </a:ln>
        </p:spPr>
        <p:txBody>
          <a:bodyPr/>
          <a:lstStyle/>
          <a:p>
            <a:endParaRPr lang="en-US"/>
          </a:p>
        </p:txBody>
      </p:sp>
      <p:sp>
        <p:nvSpPr>
          <p:cNvPr id="4" name="Shape 2"/>
          <p:cNvSpPr/>
          <p:nvPr/>
        </p:nvSpPr>
        <p:spPr>
          <a:xfrm>
            <a:off x="6095390" y="0"/>
            <a:ext cx="4876495" cy="7315200"/>
          </a:xfrm>
          <a:prstGeom prst="rect">
            <a:avLst/>
          </a:prstGeom>
          <a:solidFill>
            <a:srgbClr val="EFF6FF"/>
          </a:solidFill>
          <a:ln w="12700">
            <a:solidFill>
              <a:srgbClr val="FFFFFF">
                <a:alpha val="0"/>
              </a:srgbClr>
            </a:solidFill>
            <a:prstDash val="solid"/>
          </a:ln>
        </p:spPr>
        <p:txBody>
          <a:bodyPr/>
          <a:lstStyle/>
          <a:p>
            <a:endParaRPr lang="en-US"/>
          </a:p>
        </p:txBody>
      </p:sp>
      <p:pic>
        <p:nvPicPr>
          <p:cNvPr id="5" name="Image 0" descr="preencoded.png"/>
          <p:cNvPicPr>
            <a:picLocks noChangeAspect="1"/>
          </p:cNvPicPr>
          <p:nvPr/>
        </p:nvPicPr>
        <p:blipFill>
          <a:blip r:embed="rId3"/>
          <a:srcRect t="-13" b="-13"/>
          <a:stretch/>
        </p:blipFill>
        <p:spPr>
          <a:xfrm>
            <a:off x="0" y="4876495"/>
            <a:ext cx="3250692" cy="2438705"/>
          </a:xfrm>
          <a:prstGeom prst="rect">
            <a:avLst/>
          </a:prstGeom>
        </p:spPr>
      </p:pic>
      <p:sp>
        <p:nvSpPr>
          <p:cNvPr id="6" name="Text 3"/>
          <p:cNvSpPr txBox="1"/>
          <p:nvPr/>
        </p:nvSpPr>
        <p:spPr>
          <a:xfrm>
            <a:off x="381305" y="381305"/>
            <a:ext cx="5029200" cy="1219810"/>
          </a:xfrm>
          <a:prstGeom prst="rect">
            <a:avLst/>
          </a:prstGeom>
          <a:noFill/>
          <a:ln/>
        </p:spPr>
        <p:txBody>
          <a:bodyPr wrap="square" lIns="0" tIns="0" rIns="0" bIns="0" rtlCol="0" anchor="ctr"/>
          <a:lstStyle/>
          <a:p>
            <a:pPr marL="0" indent="0" algn="l">
              <a:buNone/>
            </a:pPr>
            <a:r>
              <a:rPr lang="en-US" sz="9500" b="1" dirty="0">
                <a:solidFill>
                  <a:srgbClr val="F3F4F6">
                    <a:alpha val="20000"/>
                  </a:srgbClr>
                </a:solidFill>
                <a:latin typeface="Roboto" pitchFamily="34" charset="0"/>
                <a:ea typeface="Roboto" pitchFamily="34" charset="-122"/>
                <a:cs typeface="Roboto" pitchFamily="34" charset="-120"/>
              </a:rPr>
              <a:t>THANKS</a:t>
            </a:r>
            <a:endParaRPr lang="en-US" sz="9500" dirty="0"/>
          </a:p>
        </p:txBody>
      </p:sp>
      <p:pic>
        <p:nvPicPr>
          <p:cNvPr id="7" name="Image 1" descr="preencoded.png"/>
          <p:cNvPicPr>
            <a:picLocks noChangeAspect="1"/>
          </p:cNvPicPr>
          <p:nvPr/>
        </p:nvPicPr>
        <p:blipFill>
          <a:blip r:embed="rId4"/>
          <a:srcRect t="-420" b="-420"/>
          <a:stretch/>
        </p:blipFill>
        <p:spPr>
          <a:xfrm>
            <a:off x="4496105" y="718718"/>
            <a:ext cx="761695" cy="38405"/>
          </a:xfrm>
          <a:prstGeom prst="rect">
            <a:avLst/>
          </a:prstGeom>
        </p:spPr>
      </p:pic>
      <p:sp>
        <p:nvSpPr>
          <p:cNvPr id="8" name="Text 4"/>
          <p:cNvSpPr txBox="1"/>
          <p:nvPr/>
        </p:nvSpPr>
        <p:spPr>
          <a:xfrm>
            <a:off x="1591056" y="1061618"/>
            <a:ext cx="6572707" cy="914400"/>
          </a:xfrm>
          <a:prstGeom prst="rect">
            <a:avLst/>
          </a:prstGeom>
          <a:noFill/>
          <a:ln/>
        </p:spPr>
        <p:txBody>
          <a:bodyPr wrap="square" lIns="0" tIns="0" rIns="0" bIns="0" rtlCol="0" anchor="t"/>
          <a:lstStyle/>
          <a:p>
            <a:pPr marL="0" indent="0" algn="ctr">
              <a:buNone/>
            </a:pPr>
            <a:r>
              <a:rPr lang="en-US" sz="3500" b="1" kern="0" spc="90" dirty="0">
                <a:solidFill>
                  <a:srgbClr val="1F2937"/>
                </a:solidFill>
                <a:latin typeface="Montserrat" pitchFamily="34" charset="0"/>
                <a:ea typeface="Montserrat" pitchFamily="34" charset="-122"/>
                <a:cs typeface="Montserrat" pitchFamily="34" charset="-120"/>
              </a:rPr>
              <a:t> Cảm ơn Quý Thầy Cô</a:t>
            </a:r>
            <a:endParaRPr lang="en-US" sz="3500" dirty="0"/>
          </a:p>
          <a:p>
            <a:pPr marL="0" indent="0" algn="ctr">
              <a:buNone/>
            </a:pPr>
            <a:r>
              <a:rPr lang="en-US" sz="3500" b="1" kern="0" spc="90" dirty="0">
                <a:solidFill>
                  <a:srgbClr val="0056B3"/>
                </a:solidFill>
                <a:latin typeface="Montserrat" pitchFamily="34" charset="0"/>
                <a:ea typeface="Montserrat" pitchFamily="34" charset="-122"/>
                <a:cs typeface="Montserrat" pitchFamily="34" charset="-120"/>
              </a:rPr>
              <a:t>đã lắng nghe!</a:t>
            </a:r>
            <a:endParaRPr lang="en-US" sz="3500" dirty="0"/>
          </a:p>
        </p:txBody>
      </p:sp>
      <p:sp>
        <p:nvSpPr>
          <p:cNvPr id="9" name="Text 5"/>
          <p:cNvSpPr txBox="1"/>
          <p:nvPr/>
        </p:nvSpPr>
        <p:spPr>
          <a:xfrm>
            <a:off x="1638605" y="2204618"/>
            <a:ext cx="6477610" cy="619963"/>
          </a:xfrm>
          <a:prstGeom prst="rect">
            <a:avLst/>
          </a:prstGeom>
          <a:noFill/>
          <a:ln/>
        </p:spPr>
        <p:txBody>
          <a:bodyPr wrap="square" lIns="0" tIns="0" rIns="0" bIns="0" rtlCol="0" anchor="t"/>
          <a:lstStyle/>
          <a:p>
            <a:pPr marL="0" indent="0" algn="ctr">
              <a:buNone/>
            </a:pPr>
            <a:r>
              <a:rPr lang="en-US" sz="1400" dirty="0">
                <a:solidFill>
                  <a:srgbClr val="4B5563"/>
                </a:solidFill>
                <a:latin typeface="Roboto" pitchFamily="34" charset="0"/>
                <a:ea typeface="Roboto" pitchFamily="34" charset="-122"/>
                <a:cs typeface="Roboto" pitchFamily="34" charset="-120"/>
              </a:rPr>
              <a:t>Em rất mong nhận được những ý kiến đóng góp quý báu từ Hội đồng để đồ án được hoàn thiện hơn.</a:t>
            </a:r>
            <a:endParaRPr lang="en-US" sz="1400" dirty="0"/>
          </a:p>
        </p:txBody>
      </p:sp>
      <p:pic>
        <p:nvPicPr>
          <p:cNvPr id="33" name="Image 11" descr="preencoded.png"/>
          <p:cNvPicPr>
            <a:picLocks noChangeAspect="1"/>
          </p:cNvPicPr>
          <p:nvPr/>
        </p:nvPicPr>
        <p:blipFill>
          <a:blip r:embed="rId5"/>
          <a:srcRect/>
          <a:stretch/>
        </p:blipFill>
        <p:spPr>
          <a:xfrm>
            <a:off x="7694676" y="6053328"/>
            <a:ext cx="133502" cy="133502"/>
          </a:xfrm>
          <a:prstGeom prst="rect">
            <a:avLst/>
          </a:prstGeom>
        </p:spPr>
      </p:pic>
      <p:sp>
        <p:nvSpPr>
          <p:cNvPr id="35" name="Shape 21"/>
          <p:cNvSpPr/>
          <p:nvPr/>
        </p:nvSpPr>
        <p:spPr>
          <a:xfrm>
            <a:off x="0" y="6705295"/>
            <a:ext cx="9752990" cy="9144"/>
          </a:xfrm>
          <a:prstGeom prst="rect">
            <a:avLst/>
          </a:prstGeom>
          <a:solidFill>
            <a:srgbClr val="E5E7EB"/>
          </a:solidFill>
          <a:ln w="12700">
            <a:solidFill>
              <a:srgbClr val="E5E7EB">
                <a:alpha val="0"/>
              </a:srgbClr>
            </a:solidFill>
            <a:prstDash val="solid"/>
          </a:ln>
        </p:spPr>
        <p:txBody>
          <a:bodyPr/>
          <a:lstStyle/>
          <a:p>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9752990" cy="7315200"/>
          </a:xfrm>
          <a:prstGeom prst="rect">
            <a:avLst/>
          </a:prstGeom>
          <a:solidFill>
            <a:srgbClr val="F3F4F6"/>
          </a:solidFill>
          <a:ln w="12700">
            <a:solidFill>
              <a:srgbClr val="FFFFFF">
                <a:alpha val="0"/>
              </a:srgbClr>
            </a:solidFill>
            <a:prstDash val="solid"/>
          </a:ln>
        </p:spPr>
        <p:txBody>
          <a:bodyPr/>
          <a:lstStyle/>
          <a:p>
            <a:endParaRPr lang="en-US"/>
          </a:p>
        </p:txBody>
      </p:sp>
      <p:sp>
        <p:nvSpPr>
          <p:cNvPr id="3" name="Shape 1"/>
          <p:cNvSpPr/>
          <p:nvPr/>
        </p:nvSpPr>
        <p:spPr>
          <a:xfrm>
            <a:off x="0" y="0"/>
            <a:ext cx="9752990" cy="7315200"/>
          </a:xfrm>
          <a:prstGeom prst="rect">
            <a:avLst/>
          </a:prstGeom>
          <a:solidFill>
            <a:srgbClr val="FFFFFF"/>
          </a:solidFill>
          <a:ln w="12700">
            <a:solidFill>
              <a:srgbClr val="FFFFFF">
                <a:alpha val="0"/>
              </a:srgbClr>
            </a:solidFill>
            <a:prstDash val="solid"/>
          </a:ln>
        </p:spPr>
        <p:txBody>
          <a:bodyPr/>
          <a:lstStyle/>
          <a:p>
            <a:endParaRPr lang="en-US"/>
          </a:p>
        </p:txBody>
      </p:sp>
      <p:sp>
        <p:nvSpPr>
          <p:cNvPr id="4" name="Shape 2"/>
          <p:cNvSpPr/>
          <p:nvPr/>
        </p:nvSpPr>
        <p:spPr>
          <a:xfrm>
            <a:off x="7263994" y="952805"/>
            <a:ext cx="3257093" cy="5905195"/>
          </a:xfrm>
          <a:prstGeom prst="rect">
            <a:avLst/>
          </a:prstGeom>
          <a:solidFill>
            <a:srgbClr val="EFF6FF">
              <a:alpha val="50000"/>
            </a:srgbClr>
          </a:solidFill>
          <a:ln w="12700">
            <a:solidFill>
              <a:srgbClr val="FFFFFF">
                <a:alpha val="0"/>
              </a:srgbClr>
            </a:solidFill>
            <a:prstDash val="solid"/>
          </a:ln>
        </p:spPr>
        <p:txBody>
          <a:bodyPr/>
          <a:lstStyle/>
          <a:p>
            <a:endParaRPr lang="en-US"/>
          </a:p>
        </p:txBody>
      </p:sp>
      <p:sp>
        <p:nvSpPr>
          <p:cNvPr id="6" name="Shape 4"/>
          <p:cNvSpPr/>
          <p:nvPr/>
        </p:nvSpPr>
        <p:spPr>
          <a:xfrm>
            <a:off x="0" y="6858000"/>
            <a:ext cx="9752990" cy="9144"/>
          </a:xfrm>
          <a:prstGeom prst="rect">
            <a:avLst/>
          </a:prstGeom>
          <a:solidFill>
            <a:srgbClr val="E5E7EB"/>
          </a:solidFill>
          <a:ln w="12700">
            <a:solidFill>
              <a:srgbClr val="E5E7EB">
                <a:alpha val="0"/>
              </a:srgbClr>
            </a:solidFill>
            <a:prstDash val="solid"/>
          </a:ln>
        </p:spPr>
        <p:txBody>
          <a:bodyPr/>
          <a:lstStyle/>
          <a:p>
            <a:endParaRPr lang="en-US"/>
          </a:p>
        </p:txBody>
      </p:sp>
      <p:sp>
        <p:nvSpPr>
          <p:cNvPr id="8" name="Text 6"/>
          <p:cNvSpPr txBox="1"/>
          <p:nvPr/>
        </p:nvSpPr>
        <p:spPr>
          <a:xfrm>
            <a:off x="8913571" y="7015277"/>
            <a:ext cx="467258" cy="152705"/>
          </a:xfrm>
          <a:prstGeom prst="rect">
            <a:avLst/>
          </a:prstGeom>
          <a:noFill/>
          <a:ln/>
        </p:spPr>
        <p:txBody>
          <a:bodyPr wrap="square" lIns="0" tIns="0" rIns="0" bIns="0" rtlCol="0" anchor="ctr"/>
          <a:lstStyle/>
          <a:p>
            <a:pPr marL="0" indent="0" algn="l">
              <a:buNone/>
            </a:pPr>
            <a:r>
              <a:rPr lang="en-US" sz="800" dirty="0">
                <a:solidFill>
                  <a:srgbClr val="6B7280"/>
                </a:solidFill>
                <a:latin typeface="Roboto" pitchFamily="34" charset="0"/>
                <a:ea typeface="Roboto" pitchFamily="34" charset="-122"/>
                <a:cs typeface="Roboto" pitchFamily="34" charset="-120"/>
              </a:rPr>
              <a:t>Trang 2</a:t>
            </a:r>
            <a:endParaRPr lang="en-US" sz="800" dirty="0"/>
          </a:p>
        </p:txBody>
      </p:sp>
      <p:pic>
        <p:nvPicPr>
          <p:cNvPr id="9" name="Image 0" descr="preencoded.png"/>
          <p:cNvPicPr>
            <a:picLocks noChangeAspect="1"/>
          </p:cNvPicPr>
          <p:nvPr/>
        </p:nvPicPr>
        <p:blipFill>
          <a:blip r:embed="rId3"/>
          <a:srcRect t="-19" b="-19"/>
          <a:stretch/>
        </p:blipFill>
        <p:spPr>
          <a:xfrm>
            <a:off x="0" y="0"/>
            <a:ext cx="9752990" cy="952805"/>
          </a:xfrm>
          <a:prstGeom prst="rect">
            <a:avLst/>
          </a:prstGeom>
        </p:spPr>
      </p:pic>
      <p:sp>
        <p:nvSpPr>
          <p:cNvPr id="10" name="Text 7"/>
          <p:cNvSpPr txBox="1"/>
          <p:nvPr/>
        </p:nvSpPr>
        <p:spPr>
          <a:xfrm>
            <a:off x="895198" y="228600"/>
            <a:ext cx="2061058" cy="267005"/>
          </a:xfrm>
          <a:prstGeom prst="rect">
            <a:avLst/>
          </a:prstGeom>
          <a:noFill/>
          <a:ln/>
        </p:spPr>
        <p:txBody>
          <a:bodyPr wrap="square" lIns="0" tIns="0" rIns="0" bIns="0" rtlCol="0" anchor="ctr"/>
          <a:lstStyle/>
          <a:p>
            <a:pPr marL="0" indent="0" algn="l">
              <a:buNone/>
            </a:pPr>
            <a:r>
              <a:rPr lang="en-US" sz="1400" b="1" dirty="0">
                <a:solidFill>
                  <a:srgbClr val="1F2937"/>
                </a:solidFill>
                <a:latin typeface="Montserrat" pitchFamily="34" charset="0"/>
                <a:ea typeface="Montserrat" pitchFamily="34" charset="-122"/>
                <a:cs typeface="Montserrat" pitchFamily="34" charset="-120"/>
              </a:rPr>
              <a:t>Tổng quan đề tài</a:t>
            </a:r>
            <a:endParaRPr lang="en-US" sz="1400" dirty="0"/>
          </a:p>
        </p:txBody>
      </p:sp>
      <p:sp>
        <p:nvSpPr>
          <p:cNvPr id="11" name="Text 8"/>
          <p:cNvSpPr txBox="1"/>
          <p:nvPr/>
        </p:nvSpPr>
        <p:spPr>
          <a:xfrm>
            <a:off x="895198" y="495605"/>
            <a:ext cx="2358238" cy="191110"/>
          </a:xfrm>
          <a:prstGeom prst="rect">
            <a:avLst/>
          </a:prstGeom>
          <a:noFill/>
          <a:ln/>
        </p:spPr>
        <p:txBody>
          <a:bodyPr wrap="square" lIns="0" tIns="0" rIns="0" bIns="0" rtlCol="0" anchor="ctr"/>
          <a:lstStyle/>
          <a:p>
            <a:pPr marL="0" indent="0" algn="l">
              <a:buNone/>
            </a:pPr>
            <a:r>
              <a:rPr lang="en-US" sz="1000" dirty="0">
                <a:solidFill>
                  <a:srgbClr val="6B7280"/>
                </a:solidFill>
                <a:latin typeface="Roboto" pitchFamily="34" charset="0"/>
                <a:ea typeface="Roboto" pitchFamily="34" charset="-122"/>
                <a:cs typeface="Roboto" pitchFamily="34" charset="-120"/>
              </a:rPr>
              <a:t>Lý do chọn đề tài &amp; Tính cấp thiết</a:t>
            </a:r>
            <a:endParaRPr lang="en-US" sz="1000" dirty="0"/>
          </a:p>
        </p:txBody>
      </p:sp>
      <p:pic>
        <p:nvPicPr>
          <p:cNvPr id="12" name="Image 1" descr="preencoded.png"/>
          <p:cNvPicPr>
            <a:picLocks noChangeAspect="1"/>
          </p:cNvPicPr>
          <p:nvPr/>
        </p:nvPicPr>
        <p:blipFill>
          <a:blip r:embed="rId4"/>
          <a:srcRect/>
          <a:stretch/>
        </p:blipFill>
        <p:spPr>
          <a:xfrm>
            <a:off x="457200" y="302666"/>
            <a:ext cx="285293" cy="285293"/>
          </a:xfrm>
          <a:prstGeom prst="rect">
            <a:avLst/>
          </a:prstGeom>
        </p:spPr>
      </p:pic>
      <p:sp>
        <p:nvSpPr>
          <p:cNvPr id="13" name="Text 9"/>
          <p:cNvSpPr txBox="1"/>
          <p:nvPr/>
        </p:nvSpPr>
        <p:spPr>
          <a:xfrm>
            <a:off x="8978494" y="152705"/>
            <a:ext cx="476402" cy="381305"/>
          </a:xfrm>
          <a:prstGeom prst="rect">
            <a:avLst/>
          </a:prstGeom>
          <a:noFill/>
          <a:ln/>
        </p:spPr>
        <p:txBody>
          <a:bodyPr wrap="square" lIns="0" tIns="0" rIns="0" bIns="0" rtlCol="0" anchor="ctr"/>
          <a:lstStyle/>
          <a:p>
            <a:pPr marL="0" indent="0" algn="r">
              <a:buNone/>
            </a:pPr>
            <a:r>
              <a:rPr lang="en-US" sz="2600" b="1" dirty="0">
                <a:solidFill>
                  <a:srgbClr val="F3F4F6"/>
                </a:solidFill>
                <a:latin typeface="Roboto" pitchFamily="34" charset="0"/>
                <a:ea typeface="Roboto" pitchFamily="34" charset="-122"/>
                <a:cs typeface="Roboto" pitchFamily="34" charset="-120"/>
              </a:rPr>
              <a:t>01</a:t>
            </a:r>
            <a:endParaRPr lang="en-US" sz="2600" dirty="0"/>
          </a:p>
        </p:txBody>
      </p:sp>
      <p:sp>
        <p:nvSpPr>
          <p:cNvPr id="14" name="Text 10"/>
          <p:cNvSpPr txBox="1"/>
          <p:nvPr/>
        </p:nvSpPr>
        <p:spPr>
          <a:xfrm>
            <a:off x="1105510" y="1805940"/>
            <a:ext cx="4410151" cy="457200"/>
          </a:xfrm>
          <a:prstGeom prst="rect">
            <a:avLst/>
          </a:prstGeom>
          <a:noFill/>
          <a:ln/>
        </p:spPr>
        <p:txBody>
          <a:bodyPr wrap="square" lIns="0" tIns="0" rIns="0" bIns="0" rtlCol="0" anchor="ctr"/>
          <a:lstStyle/>
          <a:p>
            <a:pPr marL="0" indent="0" algn="l">
              <a:buNone/>
            </a:pPr>
            <a:r>
              <a:rPr lang="en-US" sz="1700" b="1" dirty="0">
                <a:solidFill>
                  <a:srgbClr val="0056B3"/>
                </a:solidFill>
                <a:latin typeface="Montserrat" pitchFamily="34" charset="0"/>
                <a:ea typeface="Montserrat" pitchFamily="34" charset="-122"/>
                <a:cs typeface="Montserrat" pitchFamily="34" charset="-120"/>
              </a:rPr>
              <a:t> Bối cảnh &amp; Vấn đề Thực tiễn </a:t>
            </a:r>
            <a:endParaRPr lang="en-US" sz="1700" dirty="0"/>
          </a:p>
        </p:txBody>
      </p:sp>
      <p:pic>
        <p:nvPicPr>
          <p:cNvPr id="15" name="Image 2" descr="preencoded.png"/>
          <p:cNvPicPr>
            <a:picLocks noChangeAspect="1"/>
          </p:cNvPicPr>
          <p:nvPr/>
        </p:nvPicPr>
        <p:blipFill>
          <a:blip r:embed="rId5"/>
          <a:srcRect t="-6" b="-6"/>
          <a:stretch/>
        </p:blipFill>
        <p:spPr>
          <a:xfrm>
            <a:off x="5810098" y="1481328"/>
            <a:ext cx="3333902" cy="1457554"/>
          </a:xfrm>
          <a:prstGeom prst="rect">
            <a:avLst/>
          </a:prstGeom>
        </p:spPr>
      </p:pic>
      <p:sp>
        <p:nvSpPr>
          <p:cNvPr id="16" name="Text 11"/>
          <p:cNvSpPr txBox="1"/>
          <p:nvPr/>
        </p:nvSpPr>
        <p:spPr>
          <a:xfrm>
            <a:off x="6086246" y="1709928"/>
            <a:ext cx="2060143" cy="191110"/>
          </a:xfrm>
          <a:prstGeom prst="rect">
            <a:avLst/>
          </a:prstGeom>
          <a:noFill/>
          <a:ln/>
        </p:spPr>
        <p:txBody>
          <a:bodyPr wrap="square" lIns="0" tIns="0" rIns="0" bIns="0" rtlCol="0" anchor="ctr"/>
          <a:lstStyle/>
          <a:p>
            <a:pPr marL="0" indent="0" algn="l">
              <a:buNone/>
            </a:pPr>
            <a:r>
              <a:rPr lang="en-US" sz="1000" kern="0" spc="52" dirty="0">
                <a:solidFill>
                  <a:srgbClr val="6B7280"/>
                </a:solidFill>
                <a:latin typeface="Roboto" pitchFamily="34" charset="0"/>
                <a:ea typeface="Roboto" pitchFamily="34" charset="-122"/>
                <a:cs typeface="Roboto" pitchFamily="34" charset="-120"/>
              </a:rPr>
              <a:t>Tai nạn giao thông 2024</a:t>
            </a:r>
            <a:endParaRPr lang="en-US" sz="1000" dirty="0"/>
          </a:p>
        </p:txBody>
      </p:sp>
      <p:pic>
        <p:nvPicPr>
          <p:cNvPr id="17" name="Image 3" descr="preencoded.png"/>
          <p:cNvPicPr>
            <a:picLocks noChangeAspect="1"/>
          </p:cNvPicPr>
          <p:nvPr/>
        </p:nvPicPr>
        <p:blipFill>
          <a:blip r:embed="rId6"/>
          <a:srcRect/>
          <a:stretch/>
        </p:blipFill>
        <p:spPr>
          <a:xfrm>
            <a:off x="8676742" y="1709928"/>
            <a:ext cx="237744" cy="190195"/>
          </a:xfrm>
          <a:prstGeom prst="rect">
            <a:avLst/>
          </a:prstGeom>
        </p:spPr>
      </p:pic>
      <p:sp>
        <p:nvSpPr>
          <p:cNvPr id="18" name="Text 12"/>
          <p:cNvSpPr txBox="1"/>
          <p:nvPr/>
        </p:nvSpPr>
        <p:spPr>
          <a:xfrm>
            <a:off x="6086246" y="1976018"/>
            <a:ext cx="1362456" cy="381305"/>
          </a:xfrm>
          <a:prstGeom prst="rect">
            <a:avLst/>
          </a:prstGeom>
          <a:noFill/>
          <a:ln/>
        </p:spPr>
        <p:txBody>
          <a:bodyPr wrap="square" lIns="0" tIns="0" rIns="0" bIns="0" rtlCol="0" anchor="ctr"/>
          <a:lstStyle/>
          <a:p>
            <a:pPr marL="0" indent="0" algn="l">
              <a:buNone/>
            </a:pPr>
            <a:r>
              <a:rPr lang="en-US" sz="2600" b="1" dirty="0">
                <a:solidFill>
                  <a:srgbClr val="1F2937"/>
                </a:solidFill>
                <a:latin typeface="Roboto" pitchFamily="34" charset="0"/>
                <a:ea typeface="Roboto" pitchFamily="34" charset="-122"/>
                <a:cs typeface="Roboto" pitchFamily="34" charset="-120"/>
              </a:rPr>
              <a:t>23.837</a:t>
            </a:r>
            <a:endParaRPr lang="en-US" sz="2600" dirty="0"/>
          </a:p>
        </p:txBody>
      </p:sp>
      <p:sp>
        <p:nvSpPr>
          <p:cNvPr id="19" name="Text 13"/>
          <p:cNvSpPr txBox="1"/>
          <p:nvPr/>
        </p:nvSpPr>
        <p:spPr>
          <a:xfrm>
            <a:off x="7245706" y="2119579"/>
            <a:ext cx="238658" cy="228600"/>
          </a:xfrm>
          <a:prstGeom prst="rect">
            <a:avLst/>
          </a:prstGeom>
          <a:noFill/>
          <a:ln/>
        </p:spPr>
        <p:txBody>
          <a:bodyPr wrap="square" lIns="0" tIns="0" rIns="0" bIns="0" rtlCol="0" anchor="ctr"/>
          <a:lstStyle/>
          <a:p>
            <a:pPr marL="0" indent="0" algn="l">
              <a:buNone/>
            </a:pPr>
            <a:r>
              <a:rPr lang="en-US" sz="1100" dirty="0">
                <a:solidFill>
                  <a:srgbClr val="6B7280"/>
                </a:solidFill>
                <a:latin typeface="Roboto" pitchFamily="34" charset="0"/>
                <a:ea typeface="Roboto" pitchFamily="34" charset="-122"/>
                <a:cs typeface="Roboto" pitchFamily="34" charset="-120"/>
              </a:rPr>
              <a:t>vụ</a:t>
            </a:r>
            <a:endParaRPr lang="en-US" sz="1100" dirty="0"/>
          </a:p>
        </p:txBody>
      </p:sp>
      <p:sp>
        <p:nvSpPr>
          <p:cNvPr id="20" name="Shape 14"/>
          <p:cNvSpPr/>
          <p:nvPr/>
        </p:nvSpPr>
        <p:spPr>
          <a:xfrm>
            <a:off x="6086246" y="2433218"/>
            <a:ext cx="2829154" cy="9144"/>
          </a:xfrm>
          <a:prstGeom prst="rect">
            <a:avLst/>
          </a:prstGeom>
          <a:solidFill>
            <a:srgbClr val="F3F4F6"/>
          </a:solidFill>
          <a:ln w="12700">
            <a:solidFill>
              <a:srgbClr val="F3F4F6">
                <a:alpha val="0"/>
              </a:srgbClr>
            </a:solidFill>
            <a:prstDash val="solid"/>
          </a:ln>
        </p:spPr>
        <p:txBody>
          <a:bodyPr/>
          <a:lstStyle/>
          <a:p>
            <a:endParaRPr lang="en-US"/>
          </a:p>
        </p:txBody>
      </p:sp>
      <p:sp>
        <p:nvSpPr>
          <p:cNvPr id="21" name="Text 15"/>
          <p:cNvSpPr txBox="1"/>
          <p:nvPr/>
        </p:nvSpPr>
        <p:spPr>
          <a:xfrm>
            <a:off x="6257239" y="2519172"/>
            <a:ext cx="791870" cy="191110"/>
          </a:xfrm>
          <a:prstGeom prst="rect">
            <a:avLst/>
          </a:prstGeom>
          <a:noFill/>
          <a:ln/>
        </p:spPr>
        <p:txBody>
          <a:bodyPr wrap="square" lIns="0" tIns="0" rIns="0" bIns="0" rtlCol="0" anchor="ctr"/>
          <a:lstStyle/>
          <a:p>
            <a:pPr marL="0" indent="0" algn="l">
              <a:buNone/>
            </a:pPr>
            <a:r>
              <a:rPr lang="en-US" sz="1000" b="1" dirty="0">
                <a:solidFill>
                  <a:srgbClr val="DC2626"/>
                </a:solidFill>
                <a:latin typeface="Roboto" pitchFamily="34" charset="0"/>
                <a:ea typeface="Roboto" pitchFamily="34" charset="-122"/>
                <a:cs typeface="Roboto" pitchFamily="34" charset="-120"/>
              </a:rPr>
              <a:t>10.996 chết</a:t>
            </a:r>
            <a:endParaRPr lang="en-US" sz="1000" dirty="0"/>
          </a:p>
        </p:txBody>
      </p:sp>
      <p:sp>
        <p:nvSpPr>
          <p:cNvPr id="22" name="Text 16"/>
          <p:cNvSpPr txBox="1"/>
          <p:nvPr/>
        </p:nvSpPr>
        <p:spPr>
          <a:xfrm>
            <a:off x="7892186" y="2519172"/>
            <a:ext cx="1217981" cy="191110"/>
          </a:xfrm>
          <a:prstGeom prst="rect">
            <a:avLst/>
          </a:prstGeom>
          <a:noFill/>
          <a:ln/>
        </p:spPr>
        <p:txBody>
          <a:bodyPr wrap="square" lIns="0" tIns="0" rIns="0" bIns="0" rtlCol="0" anchor="ctr"/>
          <a:lstStyle/>
          <a:p>
            <a:pPr marL="0" indent="0" algn="l">
              <a:buNone/>
            </a:pPr>
            <a:r>
              <a:rPr lang="en-US" sz="1000" b="1" dirty="0">
                <a:solidFill>
                  <a:srgbClr val="000000"/>
                </a:solidFill>
                <a:latin typeface="Roboto" pitchFamily="34" charset="0"/>
                <a:ea typeface="Roboto" pitchFamily="34" charset="-122"/>
                <a:cs typeface="Roboto" pitchFamily="34" charset="-120"/>
              </a:rPr>
              <a:t>17.705 bị thương</a:t>
            </a:r>
            <a:endParaRPr lang="en-US" sz="1000" dirty="0"/>
          </a:p>
        </p:txBody>
      </p:sp>
      <p:pic>
        <p:nvPicPr>
          <p:cNvPr id="23" name="Image 4" descr="preencoded.png"/>
          <p:cNvPicPr>
            <a:picLocks noChangeAspect="1"/>
          </p:cNvPicPr>
          <p:nvPr/>
        </p:nvPicPr>
        <p:blipFill>
          <a:blip r:embed="rId7"/>
          <a:srcRect l="-2" r="-2"/>
          <a:stretch/>
        </p:blipFill>
        <p:spPr>
          <a:xfrm>
            <a:off x="5810098" y="3166567"/>
            <a:ext cx="3333902" cy="1371600"/>
          </a:xfrm>
          <a:prstGeom prst="rect">
            <a:avLst/>
          </a:prstGeom>
        </p:spPr>
      </p:pic>
      <p:sp>
        <p:nvSpPr>
          <p:cNvPr id="24" name="Text 17"/>
          <p:cNvSpPr txBox="1"/>
          <p:nvPr/>
        </p:nvSpPr>
        <p:spPr>
          <a:xfrm>
            <a:off x="6086246" y="3395167"/>
            <a:ext cx="1073506" cy="191110"/>
          </a:xfrm>
          <a:prstGeom prst="rect">
            <a:avLst/>
          </a:prstGeom>
          <a:noFill/>
          <a:ln/>
        </p:spPr>
        <p:txBody>
          <a:bodyPr wrap="square" lIns="0" tIns="0" rIns="0" bIns="0" rtlCol="0" anchor="ctr"/>
          <a:lstStyle/>
          <a:p>
            <a:pPr marL="0" indent="0" algn="l">
              <a:buNone/>
            </a:pPr>
            <a:r>
              <a:rPr lang="en-US" sz="1000" kern="0" spc="52" dirty="0">
                <a:solidFill>
                  <a:srgbClr val="6B7280"/>
                </a:solidFill>
                <a:latin typeface="Roboto" pitchFamily="34" charset="0"/>
                <a:ea typeface="Roboto" pitchFamily="34" charset="-122"/>
                <a:cs typeface="Roboto" pitchFamily="34" charset="-120"/>
              </a:rPr>
              <a:t>Cháy nổ 2024</a:t>
            </a:r>
            <a:endParaRPr lang="en-US" sz="1000" dirty="0"/>
          </a:p>
        </p:txBody>
      </p:sp>
      <p:pic>
        <p:nvPicPr>
          <p:cNvPr id="25" name="Image 5" descr="preencoded.png"/>
          <p:cNvPicPr>
            <a:picLocks noChangeAspect="1"/>
          </p:cNvPicPr>
          <p:nvPr/>
        </p:nvPicPr>
        <p:blipFill>
          <a:blip r:embed="rId8"/>
          <a:srcRect l="-1374" r="-1374"/>
          <a:stretch/>
        </p:blipFill>
        <p:spPr>
          <a:xfrm>
            <a:off x="8743493" y="3395167"/>
            <a:ext cx="170993" cy="190195"/>
          </a:xfrm>
          <a:prstGeom prst="rect">
            <a:avLst/>
          </a:prstGeom>
        </p:spPr>
      </p:pic>
      <p:sp>
        <p:nvSpPr>
          <p:cNvPr id="26" name="Text 18"/>
          <p:cNvSpPr txBox="1"/>
          <p:nvPr/>
        </p:nvSpPr>
        <p:spPr>
          <a:xfrm>
            <a:off x="6086246" y="3662172"/>
            <a:ext cx="1134770" cy="381305"/>
          </a:xfrm>
          <a:prstGeom prst="rect">
            <a:avLst/>
          </a:prstGeom>
          <a:noFill/>
          <a:ln/>
        </p:spPr>
        <p:txBody>
          <a:bodyPr wrap="square" lIns="0" tIns="0" rIns="0" bIns="0" rtlCol="0" anchor="ctr"/>
          <a:lstStyle/>
          <a:p>
            <a:pPr marL="0" indent="0" algn="l">
              <a:buNone/>
            </a:pPr>
            <a:r>
              <a:rPr lang="en-US" sz="2600" b="1" dirty="0">
                <a:solidFill>
                  <a:srgbClr val="1F2937"/>
                </a:solidFill>
                <a:latin typeface="Roboto" pitchFamily="34" charset="0"/>
                <a:ea typeface="Roboto" pitchFamily="34" charset="-122"/>
                <a:cs typeface="Roboto" pitchFamily="34" charset="-120"/>
              </a:rPr>
              <a:t>4.112</a:t>
            </a:r>
            <a:endParaRPr lang="en-US" sz="2600" dirty="0"/>
          </a:p>
        </p:txBody>
      </p:sp>
      <p:sp>
        <p:nvSpPr>
          <p:cNvPr id="27" name="Text 19"/>
          <p:cNvSpPr txBox="1"/>
          <p:nvPr/>
        </p:nvSpPr>
        <p:spPr>
          <a:xfrm>
            <a:off x="7049110" y="3804818"/>
            <a:ext cx="238658" cy="228600"/>
          </a:xfrm>
          <a:prstGeom prst="rect">
            <a:avLst/>
          </a:prstGeom>
          <a:noFill/>
          <a:ln/>
        </p:spPr>
        <p:txBody>
          <a:bodyPr wrap="square" lIns="0" tIns="0" rIns="0" bIns="0" rtlCol="0" anchor="ctr"/>
          <a:lstStyle/>
          <a:p>
            <a:pPr marL="0" indent="0" algn="l">
              <a:buNone/>
            </a:pPr>
            <a:r>
              <a:rPr lang="en-US" sz="1100" dirty="0">
                <a:solidFill>
                  <a:srgbClr val="6B7280"/>
                </a:solidFill>
                <a:latin typeface="Roboto" pitchFamily="34" charset="0"/>
                <a:ea typeface="Roboto" pitchFamily="34" charset="-122"/>
                <a:cs typeface="Roboto" pitchFamily="34" charset="-120"/>
              </a:rPr>
              <a:t>vụ</a:t>
            </a:r>
            <a:endParaRPr lang="en-US" sz="1100" dirty="0"/>
          </a:p>
        </p:txBody>
      </p:sp>
      <p:sp>
        <p:nvSpPr>
          <p:cNvPr id="28" name="Text 20"/>
          <p:cNvSpPr txBox="1"/>
          <p:nvPr/>
        </p:nvSpPr>
        <p:spPr>
          <a:xfrm>
            <a:off x="6276442" y="4119372"/>
            <a:ext cx="2752344" cy="191110"/>
          </a:xfrm>
          <a:prstGeom prst="rect">
            <a:avLst/>
          </a:prstGeom>
          <a:noFill/>
          <a:ln/>
        </p:spPr>
        <p:txBody>
          <a:bodyPr wrap="square" lIns="0" tIns="0" rIns="0" bIns="0" rtlCol="0" anchor="ctr"/>
          <a:lstStyle/>
          <a:p>
            <a:pPr marL="0" indent="0" algn="l">
              <a:buNone/>
            </a:pPr>
            <a:r>
              <a:rPr lang="en-US" sz="1000" dirty="0">
                <a:solidFill>
                  <a:srgbClr val="4B5563"/>
                </a:solidFill>
                <a:latin typeface="Roboto" pitchFamily="34" charset="0"/>
                <a:ea typeface="Roboto" pitchFamily="34" charset="-122"/>
                <a:cs typeface="Roboto" pitchFamily="34" charset="-120"/>
              </a:rPr>
              <a:t>Thiệt hại ~657 tỷ đồng </a:t>
            </a:r>
            <a:endParaRPr lang="en-US" sz="1000" dirty="0"/>
          </a:p>
        </p:txBody>
      </p:sp>
      <p:pic>
        <p:nvPicPr>
          <p:cNvPr id="29" name="Image 6" descr="preencoded.png"/>
          <p:cNvPicPr>
            <a:picLocks noChangeAspect="1"/>
          </p:cNvPicPr>
          <p:nvPr/>
        </p:nvPicPr>
        <p:blipFill>
          <a:blip r:embed="rId9"/>
          <a:srcRect l="-12" r="-12"/>
          <a:stretch/>
        </p:blipFill>
        <p:spPr>
          <a:xfrm>
            <a:off x="5810098" y="4766767"/>
            <a:ext cx="3333902" cy="1561795"/>
          </a:xfrm>
          <a:prstGeom prst="rect">
            <a:avLst/>
          </a:prstGeom>
        </p:spPr>
      </p:pic>
      <p:sp>
        <p:nvSpPr>
          <p:cNvPr id="30" name="Text 21"/>
          <p:cNvSpPr txBox="1"/>
          <p:nvPr/>
        </p:nvSpPr>
        <p:spPr>
          <a:xfrm>
            <a:off x="6086246" y="4995367"/>
            <a:ext cx="2142439" cy="191110"/>
          </a:xfrm>
          <a:prstGeom prst="rect">
            <a:avLst/>
          </a:prstGeom>
          <a:noFill/>
          <a:ln/>
        </p:spPr>
        <p:txBody>
          <a:bodyPr wrap="square" lIns="0" tIns="0" rIns="0" bIns="0" rtlCol="0" anchor="ctr"/>
          <a:lstStyle/>
          <a:p>
            <a:pPr marL="0" indent="0" algn="l">
              <a:buNone/>
            </a:pPr>
            <a:r>
              <a:rPr lang="en-US" sz="1000" kern="0" spc="52" dirty="0">
                <a:solidFill>
                  <a:srgbClr val="6B7280"/>
                </a:solidFill>
                <a:latin typeface="Roboto" pitchFamily="34" charset="0"/>
                <a:ea typeface="Roboto" pitchFamily="34" charset="-122"/>
                <a:cs typeface="Roboto" pitchFamily="34" charset="-120"/>
              </a:rPr>
              <a:t>Quá tải (Bão số 10/2025)</a:t>
            </a:r>
            <a:endParaRPr lang="en-US" sz="1000" dirty="0"/>
          </a:p>
        </p:txBody>
      </p:sp>
      <p:pic>
        <p:nvPicPr>
          <p:cNvPr id="31" name="Image 7" descr="preencoded.png"/>
          <p:cNvPicPr>
            <a:picLocks noChangeAspect="1"/>
          </p:cNvPicPr>
          <p:nvPr/>
        </p:nvPicPr>
        <p:blipFill>
          <a:blip r:embed="rId10"/>
          <a:srcRect/>
          <a:stretch/>
        </p:blipFill>
        <p:spPr>
          <a:xfrm>
            <a:off x="8724290" y="4995367"/>
            <a:ext cx="190195" cy="190195"/>
          </a:xfrm>
          <a:prstGeom prst="rect">
            <a:avLst/>
          </a:prstGeom>
        </p:spPr>
      </p:pic>
      <p:sp>
        <p:nvSpPr>
          <p:cNvPr id="32" name="Text 22"/>
          <p:cNvSpPr txBox="1"/>
          <p:nvPr/>
        </p:nvSpPr>
        <p:spPr>
          <a:xfrm>
            <a:off x="6086246" y="5262372"/>
            <a:ext cx="1593799" cy="381305"/>
          </a:xfrm>
          <a:prstGeom prst="rect">
            <a:avLst/>
          </a:prstGeom>
          <a:noFill/>
          <a:ln/>
        </p:spPr>
        <p:txBody>
          <a:bodyPr wrap="square" lIns="0" tIns="0" rIns="0" bIns="0" rtlCol="0" anchor="ctr"/>
          <a:lstStyle/>
          <a:p>
            <a:pPr marL="0" indent="0" algn="l">
              <a:buNone/>
            </a:pPr>
            <a:r>
              <a:rPr lang="en-US" sz="2600" b="1" dirty="0">
                <a:solidFill>
                  <a:srgbClr val="1F2937"/>
                </a:solidFill>
                <a:latin typeface="Roboto" pitchFamily="34" charset="0"/>
                <a:ea typeface="Roboto" pitchFamily="34" charset="-122"/>
                <a:cs typeface="Roboto" pitchFamily="34" charset="-120"/>
              </a:rPr>
              <a:t>~33.000</a:t>
            </a:r>
            <a:endParaRPr lang="en-US" sz="2600" dirty="0"/>
          </a:p>
        </p:txBody>
      </p:sp>
      <p:sp>
        <p:nvSpPr>
          <p:cNvPr id="33" name="Text 23"/>
          <p:cNvSpPr txBox="1"/>
          <p:nvPr/>
        </p:nvSpPr>
        <p:spPr>
          <a:xfrm>
            <a:off x="7467905" y="5405018"/>
            <a:ext cx="692201" cy="228600"/>
          </a:xfrm>
          <a:prstGeom prst="rect">
            <a:avLst/>
          </a:prstGeom>
          <a:noFill/>
          <a:ln/>
        </p:spPr>
        <p:txBody>
          <a:bodyPr wrap="square" lIns="0" tIns="0" rIns="0" bIns="0" rtlCol="0" anchor="ctr"/>
          <a:lstStyle/>
          <a:p>
            <a:pPr marL="0" indent="0" algn="l">
              <a:buNone/>
            </a:pPr>
            <a:r>
              <a:rPr lang="en-US" sz="1100" dirty="0">
                <a:solidFill>
                  <a:srgbClr val="6B7280"/>
                </a:solidFill>
                <a:latin typeface="Roboto" pitchFamily="34" charset="0"/>
                <a:ea typeface="Roboto" pitchFamily="34" charset="-122"/>
                <a:cs typeface="Roboto" pitchFamily="34" charset="-120"/>
              </a:rPr>
              <a:t>cuộc gọi</a:t>
            </a:r>
            <a:endParaRPr lang="en-US" sz="1100" dirty="0"/>
          </a:p>
        </p:txBody>
      </p:sp>
      <p:sp>
        <p:nvSpPr>
          <p:cNvPr id="34" name="Text 24"/>
          <p:cNvSpPr txBox="1"/>
          <p:nvPr/>
        </p:nvSpPr>
        <p:spPr>
          <a:xfrm>
            <a:off x="6086246" y="5719572"/>
            <a:ext cx="2905049" cy="381305"/>
          </a:xfrm>
          <a:prstGeom prst="rect">
            <a:avLst/>
          </a:prstGeom>
          <a:noFill/>
          <a:ln/>
        </p:spPr>
        <p:txBody>
          <a:bodyPr wrap="square" lIns="0" tIns="0" rIns="0" bIns="0" rtlCol="0" anchor="t"/>
          <a:lstStyle/>
          <a:p>
            <a:pPr marL="0" indent="0" algn="l">
              <a:buNone/>
            </a:pPr>
            <a:r>
              <a:rPr lang="en-US" sz="1000" i="1" dirty="0">
                <a:solidFill>
                  <a:srgbClr val="6B7280"/>
                </a:solidFill>
                <a:latin typeface="Roboto" pitchFamily="34" charset="0"/>
                <a:ea typeface="Roboto" pitchFamily="34" charset="-122"/>
                <a:cs typeface="Roboto" pitchFamily="34" charset="-120"/>
              </a:rPr>
              <a:t>Chỉ tính riêng qua kênh Zalo SOS trong thời gian ngắn</a:t>
            </a:r>
            <a:endParaRPr lang="en-US" sz="1000" dirty="0"/>
          </a:p>
        </p:txBody>
      </p:sp>
      <p:pic>
        <p:nvPicPr>
          <p:cNvPr id="35" name="Image 8" descr="preencoded.png"/>
          <p:cNvPicPr>
            <a:picLocks noChangeAspect="1"/>
          </p:cNvPicPr>
          <p:nvPr/>
        </p:nvPicPr>
        <p:blipFill>
          <a:blip r:embed="rId11"/>
          <a:srcRect/>
          <a:stretch/>
        </p:blipFill>
        <p:spPr>
          <a:xfrm>
            <a:off x="685800" y="1911096"/>
            <a:ext cx="228600" cy="228600"/>
          </a:xfrm>
          <a:prstGeom prst="rect">
            <a:avLst/>
          </a:prstGeom>
        </p:spPr>
      </p:pic>
      <p:pic>
        <p:nvPicPr>
          <p:cNvPr id="36" name="Image 9" descr="preencoded.png"/>
          <p:cNvPicPr>
            <a:picLocks noChangeAspect="1"/>
          </p:cNvPicPr>
          <p:nvPr/>
        </p:nvPicPr>
        <p:blipFill>
          <a:blip r:embed="rId12"/>
          <a:srcRect/>
          <a:stretch/>
        </p:blipFill>
        <p:spPr>
          <a:xfrm>
            <a:off x="6086246" y="2545690"/>
            <a:ext cx="133502" cy="133502"/>
          </a:xfrm>
          <a:prstGeom prst="rect">
            <a:avLst/>
          </a:prstGeom>
        </p:spPr>
      </p:pic>
      <p:pic>
        <p:nvPicPr>
          <p:cNvPr id="37" name="Image 10" descr="preencoded.png"/>
          <p:cNvPicPr>
            <a:picLocks noChangeAspect="1"/>
          </p:cNvPicPr>
          <p:nvPr/>
        </p:nvPicPr>
        <p:blipFill>
          <a:blip r:embed="rId13"/>
          <a:srcRect t="-1100" b="-1100"/>
          <a:stretch/>
        </p:blipFill>
        <p:spPr>
          <a:xfrm>
            <a:off x="7739482" y="2545690"/>
            <a:ext cx="114300" cy="133502"/>
          </a:xfrm>
          <a:prstGeom prst="rect">
            <a:avLst/>
          </a:prstGeom>
        </p:spPr>
      </p:pic>
      <p:pic>
        <p:nvPicPr>
          <p:cNvPr id="38" name="Image 11" descr="preencoded.png"/>
          <p:cNvPicPr>
            <a:picLocks noChangeAspect="1"/>
          </p:cNvPicPr>
          <p:nvPr/>
        </p:nvPicPr>
        <p:blipFill>
          <a:blip r:embed="rId14"/>
          <a:srcRect l="-837" r="-837"/>
          <a:stretch/>
        </p:blipFill>
        <p:spPr>
          <a:xfrm>
            <a:off x="6086246" y="4145890"/>
            <a:ext cx="152705" cy="133502"/>
          </a:xfrm>
          <a:prstGeom prst="rect">
            <a:avLst/>
          </a:prstGeom>
        </p:spPr>
      </p:pic>
      <p:sp>
        <p:nvSpPr>
          <p:cNvPr id="39" name="Text 25"/>
          <p:cNvSpPr txBox="1"/>
          <p:nvPr/>
        </p:nvSpPr>
        <p:spPr>
          <a:xfrm>
            <a:off x="914400" y="2568550"/>
            <a:ext cx="4629607" cy="267005"/>
          </a:xfrm>
          <a:prstGeom prst="rect">
            <a:avLst/>
          </a:prstGeom>
          <a:noFill/>
          <a:ln/>
        </p:spPr>
        <p:txBody>
          <a:bodyPr wrap="square" lIns="0" tIns="0" rIns="0" bIns="0" rtlCol="0" anchor="ctr"/>
          <a:lstStyle/>
          <a:p>
            <a:pPr marL="0" indent="0" algn="l">
              <a:buNone/>
            </a:pPr>
            <a:r>
              <a:rPr lang="en-US" sz="1400" b="1" dirty="0">
                <a:solidFill>
                  <a:srgbClr val="1F2937"/>
                </a:solidFill>
                <a:latin typeface="Roboto" pitchFamily="34" charset="0"/>
                <a:ea typeface="Roboto" pitchFamily="34" charset="-122"/>
                <a:cs typeface="Roboto" pitchFamily="34" charset="-120"/>
              </a:rPr>
              <a:t>Nhu cầu xử lý khẩn cấp gia tăng</a:t>
            </a:r>
            <a:endParaRPr lang="en-US" sz="1400" dirty="0"/>
          </a:p>
        </p:txBody>
      </p:sp>
      <p:sp>
        <p:nvSpPr>
          <p:cNvPr id="40" name="Text 26"/>
          <p:cNvSpPr txBox="1"/>
          <p:nvPr/>
        </p:nvSpPr>
        <p:spPr>
          <a:xfrm>
            <a:off x="914400" y="2910535"/>
            <a:ext cx="4591202" cy="838505"/>
          </a:xfrm>
          <a:prstGeom prst="rect">
            <a:avLst/>
          </a:prstGeom>
          <a:noFill/>
          <a:ln/>
        </p:spPr>
        <p:txBody>
          <a:bodyPr wrap="square" lIns="0" tIns="0" rIns="0" bIns="0" rtlCol="0" anchor="t"/>
          <a:lstStyle/>
          <a:p>
            <a:pPr marL="0" indent="0" algn="l">
              <a:buNone/>
            </a:pPr>
            <a:r>
              <a:rPr lang="en-US" sz="1300" dirty="0">
                <a:solidFill>
                  <a:srgbClr val="4B5563"/>
                </a:solidFill>
                <a:latin typeface="Roboto" pitchFamily="34" charset="0"/>
                <a:ea typeface="Roboto" pitchFamily="34" charset="-122"/>
                <a:cs typeface="Roboto" pitchFamily="34" charset="-120"/>
              </a:rPr>
              <a:t>Xã hội phát triển kéo theo sự phức tạp của các tình huống khẩn cấp, trong khi hệ thống hiện tại thường xuyên quá tải vào giờ cao điểm.</a:t>
            </a:r>
            <a:endParaRPr lang="en-US" sz="1300" dirty="0"/>
          </a:p>
        </p:txBody>
      </p:sp>
      <p:sp>
        <p:nvSpPr>
          <p:cNvPr id="41" name="Text 27"/>
          <p:cNvSpPr txBox="1"/>
          <p:nvPr/>
        </p:nvSpPr>
        <p:spPr>
          <a:xfrm>
            <a:off x="914400" y="3975811"/>
            <a:ext cx="4629607" cy="267005"/>
          </a:xfrm>
          <a:prstGeom prst="rect">
            <a:avLst/>
          </a:prstGeom>
          <a:noFill/>
          <a:ln/>
        </p:spPr>
        <p:txBody>
          <a:bodyPr wrap="square" lIns="0" tIns="0" rIns="0" bIns="0" rtlCol="0" anchor="ctr"/>
          <a:lstStyle/>
          <a:p>
            <a:pPr marL="0" indent="0" algn="l">
              <a:buNone/>
            </a:pPr>
            <a:r>
              <a:rPr lang="en-US" sz="1400" b="1" dirty="0">
                <a:solidFill>
                  <a:srgbClr val="1F2937"/>
                </a:solidFill>
                <a:latin typeface="Roboto" pitchFamily="34" charset="0"/>
                <a:ea typeface="Roboto" pitchFamily="34" charset="-122"/>
                <a:cs typeface="Roboto" pitchFamily="34" charset="-120"/>
              </a:rPr>
              <a:t>Hệ thống phân mảnh &amp; Bất cập</a:t>
            </a:r>
            <a:endParaRPr lang="en-US" sz="1400" dirty="0"/>
          </a:p>
        </p:txBody>
      </p:sp>
      <p:sp>
        <p:nvSpPr>
          <p:cNvPr id="42" name="Text 28"/>
          <p:cNvSpPr txBox="1"/>
          <p:nvPr/>
        </p:nvSpPr>
        <p:spPr>
          <a:xfrm>
            <a:off x="914400" y="4318711"/>
            <a:ext cx="4591202" cy="562356"/>
          </a:xfrm>
          <a:prstGeom prst="rect">
            <a:avLst/>
          </a:prstGeom>
          <a:noFill/>
          <a:ln/>
        </p:spPr>
        <p:txBody>
          <a:bodyPr wrap="square" lIns="0" tIns="0" rIns="0" bIns="0" rtlCol="0" anchor="t"/>
          <a:lstStyle/>
          <a:p>
            <a:pPr marL="0" indent="0" algn="l">
              <a:buNone/>
            </a:pPr>
            <a:r>
              <a:rPr lang="en-US" sz="1300" dirty="0">
                <a:solidFill>
                  <a:srgbClr val="4B5563"/>
                </a:solidFill>
                <a:latin typeface="Roboto" pitchFamily="34" charset="0"/>
                <a:ea typeface="Roboto" pitchFamily="34" charset="-122"/>
                <a:cs typeface="Roboto" pitchFamily="34" charset="-120"/>
              </a:rPr>
              <a:t> Sự tồn tại song song của 3 đầu số </a:t>
            </a:r>
            <a:r>
              <a:rPr lang="en-US" sz="1300" b="1" dirty="0">
                <a:solidFill>
                  <a:srgbClr val="DC2626"/>
                </a:solidFill>
                <a:latin typeface="Roboto" pitchFamily="34" charset="0"/>
                <a:ea typeface="Roboto" pitchFamily="34" charset="-122"/>
                <a:cs typeface="Roboto" pitchFamily="34" charset="-120"/>
              </a:rPr>
              <a:t>113 - 114 - 115</a:t>
            </a:r>
            <a:r>
              <a:rPr lang="en-US" sz="1300" dirty="0">
                <a:solidFill>
                  <a:srgbClr val="4B5563"/>
                </a:solidFill>
                <a:latin typeface="Roboto" pitchFamily="34" charset="0"/>
                <a:ea typeface="Roboto" pitchFamily="34" charset="-122"/>
                <a:cs typeface="Roboto" pitchFamily="34" charset="-120"/>
              </a:rPr>
              <a:t> gây khó khăn cho người dân khi hoảng loạn, làm lỡ "thời gian vàng". </a:t>
            </a:r>
            <a:endParaRPr lang="en-US" sz="1300" dirty="0"/>
          </a:p>
        </p:txBody>
      </p:sp>
      <p:sp>
        <p:nvSpPr>
          <p:cNvPr id="43" name="Text 29"/>
          <p:cNvSpPr txBox="1"/>
          <p:nvPr/>
        </p:nvSpPr>
        <p:spPr>
          <a:xfrm>
            <a:off x="914400" y="5104181"/>
            <a:ext cx="4629607" cy="267005"/>
          </a:xfrm>
          <a:prstGeom prst="rect">
            <a:avLst/>
          </a:prstGeom>
          <a:noFill/>
          <a:ln/>
        </p:spPr>
        <p:txBody>
          <a:bodyPr wrap="square" lIns="0" tIns="0" rIns="0" bIns="0" rtlCol="0" anchor="ctr"/>
          <a:lstStyle/>
          <a:p>
            <a:pPr marL="0" indent="0" algn="l">
              <a:buNone/>
            </a:pPr>
            <a:r>
              <a:rPr lang="en-US" sz="1400" b="1" dirty="0">
                <a:solidFill>
                  <a:srgbClr val="1F2937"/>
                </a:solidFill>
                <a:latin typeface="Roboto" pitchFamily="34" charset="0"/>
                <a:ea typeface="Roboto" pitchFamily="34" charset="-122"/>
                <a:cs typeface="Roboto" pitchFamily="34" charset="-120"/>
              </a:rPr>
              <a:t>Chủ trương Quốc gia</a:t>
            </a:r>
            <a:endParaRPr lang="en-US" sz="1400" dirty="0"/>
          </a:p>
        </p:txBody>
      </p:sp>
      <p:sp>
        <p:nvSpPr>
          <p:cNvPr id="44" name="Text 30"/>
          <p:cNvSpPr txBox="1"/>
          <p:nvPr/>
        </p:nvSpPr>
        <p:spPr>
          <a:xfrm>
            <a:off x="914400" y="5447081"/>
            <a:ext cx="4591202" cy="562356"/>
          </a:xfrm>
          <a:prstGeom prst="rect">
            <a:avLst/>
          </a:prstGeom>
          <a:noFill/>
          <a:ln/>
        </p:spPr>
        <p:txBody>
          <a:bodyPr wrap="square" lIns="0" tIns="0" rIns="0" bIns="0" rtlCol="0" anchor="t"/>
          <a:lstStyle/>
          <a:p>
            <a:pPr marL="0" indent="0" algn="l">
              <a:buNone/>
            </a:pPr>
            <a:r>
              <a:rPr lang="en-US" sz="1300" dirty="0">
                <a:solidFill>
                  <a:srgbClr val="4B5563"/>
                </a:solidFill>
                <a:latin typeface="Roboto" pitchFamily="34" charset="0"/>
                <a:ea typeface="Roboto" pitchFamily="34" charset="-122"/>
                <a:cs typeface="Roboto" pitchFamily="34" charset="-120"/>
              </a:rPr>
              <a:t> Chính phủ định hướng hợp nhất về đầu số </a:t>
            </a:r>
            <a:r>
              <a:rPr lang="en-US" sz="1300" b="1" dirty="0">
                <a:solidFill>
                  <a:srgbClr val="0056B3"/>
                </a:solidFill>
                <a:latin typeface="Roboto" pitchFamily="34" charset="0"/>
                <a:ea typeface="Roboto" pitchFamily="34" charset="-122"/>
                <a:cs typeface="Roboto" pitchFamily="34" charset="-120"/>
              </a:rPr>
              <a:t>112</a:t>
            </a:r>
            <a:r>
              <a:rPr lang="en-US" sz="1300" dirty="0">
                <a:solidFill>
                  <a:srgbClr val="4B5563"/>
                </a:solidFill>
                <a:latin typeface="Roboto" pitchFamily="34" charset="0"/>
                <a:ea typeface="Roboto" pitchFamily="34" charset="-122"/>
                <a:cs typeface="Roboto" pitchFamily="34" charset="-120"/>
              </a:rPr>
              <a:t> toàn quốc, mở ra cơ hội ứng dụng AI để tối ưu hóa quy trình tiếp nhận. </a:t>
            </a:r>
            <a:endParaRPr lang="en-US" sz="13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9752990" cy="7315200"/>
          </a:xfrm>
          <a:prstGeom prst="rect">
            <a:avLst/>
          </a:prstGeom>
          <a:solidFill>
            <a:srgbClr val="F3F4F6"/>
          </a:solidFill>
          <a:ln w="12700">
            <a:solidFill>
              <a:srgbClr val="FFFFFF">
                <a:alpha val="0"/>
              </a:srgbClr>
            </a:solidFill>
            <a:prstDash val="solid"/>
          </a:ln>
        </p:spPr>
        <p:txBody>
          <a:bodyPr/>
          <a:lstStyle/>
          <a:p>
            <a:endParaRPr lang="en-US"/>
          </a:p>
        </p:txBody>
      </p:sp>
      <p:sp>
        <p:nvSpPr>
          <p:cNvPr id="3" name="Shape 1"/>
          <p:cNvSpPr/>
          <p:nvPr/>
        </p:nvSpPr>
        <p:spPr>
          <a:xfrm>
            <a:off x="0" y="0"/>
            <a:ext cx="9752990" cy="7315200"/>
          </a:xfrm>
          <a:prstGeom prst="rect">
            <a:avLst/>
          </a:prstGeom>
          <a:solidFill>
            <a:srgbClr val="FFFFFF"/>
          </a:solidFill>
          <a:ln w="12700">
            <a:solidFill>
              <a:srgbClr val="FFFFFF">
                <a:alpha val="0"/>
              </a:srgbClr>
            </a:solidFill>
            <a:prstDash val="solid"/>
          </a:ln>
        </p:spPr>
        <p:txBody>
          <a:bodyPr/>
          <a:lstStyle/>
          <a:p>
            <a:endParaRPr lang="en-US"/>
          </a:p>
        </p:txBody>
      </p:sp>
      <p:pic>
        <p:nvPicPr>
          <p:cNvPr id="4" name="Image 0" descr="preencoded.png"/>
          <p:cNvPicPr>
            <a:picLocks noChangeAspect="1"/>
          </p:cNvPicPr>
          <p:nvPr/>
        </p:nvPicPr>
        <p:blipFill>
          <a:blip r:embed="rId3">
            <a:alphaModFix amt="50000"/>
          </a:blip>
          <a:srcRect/>
          <a:stretch/>
        </p:blipFill>
        <p:spPr>
          <a:xfrm>
            <a:off x="0" y="4419295"/>
            <a:ext cx="2438705" cy="2438705"/>
          </a:xfrm>
          <a:prstGeom prst="rect">
            <a:avLst/>
          </a:prstGeom>
        </p:spPr>
      </p:pic>
      <p:sp>
        <p:nvSpPr>
          <p:cNvPr id="5" name="Shape 2"/>
          <p:cNvSpPr/>
          <p:nvPr/>
        </p:nvSpPr>
        <p:spPr>
          <a:xfrm>
            <a:off x="0" y="6858000"/>
            <a:ext cx="9752990" cy="457200"/>
          </a:xfrm>
          <a:prstGeom prst="rect">
            <a:avLst/>
          </a:prstGeom>
          <a:solidFill>
            <a:srgbClr val="F9FAFB"/>
          </a:solidFill>
          <a:ln/>
        </p:spPr>
        <p:txBody>
          <a:bodyPr/>
          <a:lstStyle/>
          <a:p>
            <a:endParaRPr lang="en-US"/>
          </a:p>
        </p:txBody>
      </p:sp>
      <p:sp>
        <p:nvSpPr>
          <p:cNvPr id="6" name="Shape 3"/>
          <p:cNvSpPr/>
          <p:nvPr/>
        </p:nvSpPr>
        <p:spPr>
          <a:xfrm>
            <a:off x="0" y="6858000"/>
            <a:ext cx="9752990" cy="9144"/>
          </a:xfrm>
          <a:prstGeom prst="rect">
            <a:avLst/>
          </a:prstGeom>
          <a:solidFill>
            <a:srgbClr val="E5E7EB"/>
          </a:solidFill>
          <a:ln w="12700">
            <a:solidFill>
              <a:srgbClr val="E5E7EB">
                <a:alpha val="0"/>
              </a:srgbClr>
            </a:solidFill>
            <a:prstDash val="solid"/>
          </a:ln>
        </p:spPr>
        <p:txBody>
          <a:bodyPr/>
          <a:lstStyle/>
          <a:p>
            <a:endParaRPr lang="en-US"/>
          </a:p>
        </p:txBody>
      </p:sp>
      <p:sp>
        <p:nvSpPr>
          <p:cNvPr id="8" name="Text 5"/>
          <p:cNvSpPr txBox="1"/>
          <p:nvPr/>
        </p:nvSpPr>
        <p:spPr>
          <a:xfrm>
            <a:off x="8913571" y="7015277"/>
            <a:ext cx="467258" cy="152705"/>
          </a:xfrm>
          <a:prstGeom prst="rect">
            <a:avLst/>
          </a:prstGeom>
          <a:noFill/>
          <a:ln/>
        </p:spPr>
        <p:txBody>
          <a:bodyPr wrap="square" lIns="0" tIns="0" rIns="0" bIns="0" rtlCol="0" anchor="ctr"/>
          <a:lstStyle/>
          <a:p>
            <a:pPr marL="0" indent="0" algn="l">
              <a:buNone/>
            </a:pPr>
            <a:r>
              <a:rPr lang="en-US" sz="800" dirty="0">
                <a:solidFill>
                  <a:srgbClr val="6B7280"/>
                </a:solidFill>
                <a:latin typeface="Roboto" pitchFamily="34" charset="0"/>
                <a:ea typeface="Roboto" pitchFamily="34" charset="-122"/>
                <a:cs typeface="Roboto" pitchFamily="34" charset="-120"/>
              </a:rPr>
              <a:t>Trang 3</a:t>
            </a:r>
            <a:endParaRPr lang="en-US" sz="800" dirty="0"/>
          </a:p>
        </p:txBody>
      </p:sp>
      <p:pic>
        <p:nvPicPr>
          <p:cNvPr id="9" name="Image 1" descr="preencoded.png"/>
          <p:cNvPicPr>
            <a:picLocks noChangeAspect="1"/>
          </p:cNvPicPr>
          <p:nvPr/>
        </p:nvPicPr>
        <p:blipFill>
          <a:blip r:embed="rId4"/>
          <a:srcRect t="-19" b="-19"/>
          <a:stretch/>
        </p:blipFill>
        <p:spPr>
          <a:xfrm>
            <a:off x="0" y="0"/>
            <a:ext cx="9752990" cy="952805"/>
          </a:xfrm>
          <a:prstGeom prst="rect">
            <a:avLst/>
          </a:prstGeom>
        </p:spPr>
      </p:pic>
      <p:sp>
        <p:nvSpPr>
          <p:cNvPr id="10" name="Text 6"/>
          <p:cNvSpPr txBox="1"/>
          <p:nvPr/>
        </p:nvSpPr>
        <p:spPr>
          <a:xfrm>
            <a:off x="895198" y="228600"/>
            <a:ext cx="2040941" cy="267005"/>
          </a:xfrm>
          <a:prstGeom prst="rect">
            <a:avLst/>
          </a:prstGeom>
          <a:noFill/>
          <a:ln/>
        </p:spPr>
        <p:txBody>
          <a:bodyPr wrap="square" lIns="0" tIns="0" rIns="0" bIns="0" rtlCol="0" anchor="ctr"/>
          <a:lstStyle/>
          <a:p>
            <a:pPr marL="0" indent="0" algn="l">
              <a:buNone/>
            </a:pPr>
            <a:r>
              <a:rPr lang="en-US" sz="1400" b="1" dirty="0">
                <a:solidFill>
                  <a:srgbClr val="1F2937"/>
                </a:solidFill>
                <a:latin typeface="Montserrat" pitchFamily="34" charset="0"/>
                <a:ea typeface="Montserrat" pitchFamily="34" charset="-122"/>
                <a:cs typeface="Montserrat" pitchFamily="34" charset="-120"/>
              </a:rPr>
              <a:t>Tổng quan đề tài</a:t>
            </a:r>
            <a:endParaRPr lang="en-US" sz="1400" dirty="0"/>
          </a:p>
        </p:txBody>
      </p:sp>
      <p:sp>
        <p:nvSpPr>
          <p:cNvPr id="11" name="Text 7"/>
          <p:cNvSpPr txBox="1"/>
          <p:nvPr/>
        </p:nvSpPr>
        <p:spPr>
          <a:xfrm>
            <a:off x="895198" y="495605"/>
            <a:ext cx="2040941" cy="191110"/>
          </a:xfrm>
          <a:prstGeom prst="rect">
            <a:avLst/>
          </a:prstGeom>
          <a:noFill/>
          <a:ln/>
        </p:spPr>
        <p:txBody>
          <a:bodyPr wrap="square" lIns="0" tIns="0" rIns="0" bIns="0" rtlCol="0" anchor="ctr"/>
          <a:lstStyle/>
          <a:p>
            <a:pPr marL="0" indent="0" algn="l">
              <a:buNone/>
            </a:pPr>
            <a:r>
              <a:rPr lang="en-US" sz="1000" dirty="0">
                <a:solidFill>
                  <a:srgbClr val="6B7280"/>
                </a:solidFill>
                <a:latin typeface="Roboto" pitchFamily="34" charset="0"/>
                <a:ea typeface="Roboto" pitchFamily="34" charset="-122"/>
                <a:cs typeface="Roboto" pitchFamily="34" charset="-120"/>
              </a:rPr>
              <a:t>Mục tiêu Nghiên cứu</a:t>
            </a:r>
            <a:endParaRPr lang="en-US" sz="1000" dirty="0"/>
          </a:p>
        </p:txBody>
      </p:sp>
      <p:pic>
        <p:nvPicPr>
          <p:cNvPr id="12" name="Image 2" descr="preencoded.png"/>
          <p:cNvPicPr>
            <a:picLocks noChangeAspect="1"/>
          </p:cNvPicPr>
          <p:nvPr/>
        </p:nvPicPr>
        <p:blipFill>
          <a:blip r:embed="rId5"/>
          <a:srcRect/>
          <a:stretch/>
        </p:blipFill>
        <p:spPr>
          <a:xfrm>
            <a:off x="457200" y="302666"/>
            <a:ext cx="285293" cy="285293"/>
          </a:xfrm>
          <a:prstGeom prst="rect">
            <a:avLst/>
          </a:prstGeom>
        </p:spPr>
      </p:pic>
      <p:sp>
        <p:nvSpPr>
          <p:cNvPr id="13" name="Text 8"/>
          <p:cNvSpPr txBox="1"/>
          <p:nvPr/>
        </p:nvSpPr>
        <p:spPr>
          <a:xfrm>
            <a:off x="8978494" y="152705"/>
            <a:ext cx="476402" cy="381305"/>
          </a:xfrm>
          <a:prstGeom prst="rect">
            <a:avLst/>
          </a:prstGeom>
          <a:noFill/>
          <a:ln/>
        </p:spPr>
        <p:txBody>
          <a:bodyPr wrap="square" lIns="0" tIns="0" rIns="0" bIns="0" rtlCol="0" anchor="ctr"/>
          <a:lstStyle/>
          <a:p>
            <a:pPr marL="0" indent="0" algn="r">
              <a:buNone/>
            </a:pPr>
            <a:r>
              <a:rPr lang="en-US" sz="2600" b="1" dirty="0">
                <a:solidFill>
                  <a:srgbClr val="F3F4F6"/>
                </a:solidFill>
                <a:latin typeface="Roboto" pitchFamily="34" charset="0"/>
                <a:ea typeface="Roboto" pitchFamily="34" charset="-122"/>
                <a:cs typeface="Roboto" pitchFamily="34" charset="-120"/>
              </a:rPr>
              <a:t>03</a:t>
            </a:r>
            <a:endParaRPr lang="en-US" sz="2600" dirty="0"/>
          </a:p>
        </p:txBody>
      </p:sp>
      <p:sp>
        <p:nvSpPr>
          <p:cNvPr id="14" name="Shape 9"/>
          <p:cNvSpPr/>
          <p:nvPr/>
        </p:nvSpPr>
        <p:spPr>
          <a:xfrm>
            <a:off x="609905" y="2081174"/>
            <a:ext cx="4705502" cy="9144"/>
          </a:xfrm>
          <a:prstGeom prst="rect">
            <a:avLst/>
          </a:prstGeom>
          <a:solidFill>
            <a:srgbClr val="E5E7EB"/>
          </a:solidFill>
          <a:ln w="12700">
            <a:solidFill>
              <a:srgbClr val="E5E7EB">
                <a:alpha val="0"/>
              </a:srgbClr>
            </a:solidFill>
            <a:prstDash val="solid"/>
          </a:ln>
        </p:spPr>
        <p:txBody>
          <a:bodyPr/>
          <a:lstStyle/>
          <a:p>
            <a:endParaRPr lang="en-US"/>
          </a:p>
        </p:txBody>
      </p:sp>
      <p:sp>
        <p:nvSpPr>
          <p:cNvPr id="15" name="Text 10"/>
          <p:cNvSpPr txBox="1"/>
          <p:nvPr/>
        </p:nvSpPr>
        <p:spPr>
          <a:xfrm>
            <a:off x="952805" y="1699870"/>
            <a:ext cx="4476902" cy="306324"/>
          </a:xfrm>
          <a:prstGeom prst="rect">
            <a:avLst/>
          </a:prstGeom>
          <a:solidFill>
            <a:srgbClr val="FFFFFF">
              <a:alpha val="0"/>
            </a:srgbClr>
          </a:solidFill>
          <a:ln>
            <a:solidFill>
              <a:srgbClr val="FFFFFF">
                <a:alpha val="0"/>
              </a:srgbClr>
            </a:solidFill>
          </a:ln>
        </p:spPr>
        <p:txBody>
          <a:bodyPr wrap="square" lIns="0" tIns="0" rIns="0" bIns="0" rtlCol="0" anchor="ctr"/>
          <a:lstStyle/>
          <a:p>
            <a:pPr marL="0" indent="0" algn="l">
              <a:buNone/>
            </a:pPr>
            <a:r>
              <a:rPr lang="en-US" sz="1700" b="1" dirty="0">
                <a:solidFill>
                  <a:srgbClr val="0056B3"/>
                </a:solidFill>
                <a:latin typeface="Montserrat" pitchFamily="34" charset="0"/>
                <a:ea typeface="Montserrat" pitchFamily="34" charset="-122"/>
                <a:cs typeface="Montserrat" pitchFamily="34" charset="-120"/>
              </a:rPr>
              <a:t> Mục tiêu Cụ thể </a:t>
            </a:r>
            <a:endParaRPr lang="en-US" sz="1700" dirty="0"/>
          </a:p>
        </p:txBody>
      </p:sp>
      <p:pic>
        <p:nvPicPr>
          <p:cNvPr id="16" name="Image 3" descr="preencoded.png"/>
          <p:cNvPicPr>
            <a:picLocks noChangeAspect="1"/>
          </p:cNvPicPr>
          <p:nvPr/>
        </p:nvPicPr>
        <p:blipFill>
          <a:blip r:embed="rId6"/>
          <a:srcRect/>
          <a:stretch/>
        </p:blipFill>
        <p:spPr>
          <a:xfrm>
            <a:off x="609905" y="1729130"/>
            <a:ext cx="228600" cy="228600"/>
          </a:xfrm>
          <a:prstGeom prst="rect">
            <a:avLst/>
          </a:prstGeom>
        </p:spPr>
      </p:pic>
      <p:sp>
        <p:nvSpPr>
          <p:cNvPr id="17" name="Shape 11"/>
          <p:cNvSpPr/>
          <p:nvPr/>
        </p:nvSpPr>
        <p:spPr>
          <a:xfrm>
            <a:off x="609905" y="2318918"/>
            <a:ext cx="381305" cy="381305"/>
          </a:xfrm>
          <a:prstGeom prst="ellipse">
            <a:avLst/>
          </a:prstGeom>
          <a:solidFill>
            <a:srgbClr val="E6F0FA"/>
          </a:solidFill>
          <a:ln w="12700">
            <a:solidFill>
              <a:srgbClr val="FFFFFF">
                <a:alpha val="0"/>
              </a:srgbClr>
            </a:solidFill>
            <a:prstDash val="solid"/>
          </a:ln>
        </p:spPr>
        <p:txBody>
          <a:bodyPr/>
          <a:lstStyle/>
          <a:p>
            <a:endParaRPr lang="en-US"/>
          </a:p>
        </p:txBody>
      </p:sp>
      <p:pic>
        <p:nvPicPr>
          <p:cNvPr id="18" name="Image 4" descr="preencoded.png"/>
          <p:cNvPicPr>
            <a:picLocks noChangeAspect="1"/>
          </p:cNvPicPr>
          <p:nvPr/>
        </p:nvPicPr>
        <p:blipFill>
          <a:blip r:embed="rId7"/>
          <a:srcRect/>
          <a:stretch/>
        </p:blipFill>
        <p:spPr>
          <a:xfrm>
            <a:off x="681228" y="2414930"/>
            <a:ext cx="237744" cy="190195"/>
          </a:xfrm>
          <a:prstGeom prst="rect">
            <a:avLst/>
          </a:prstGeom>
        </p:spPr>
      </p:pic>
      <p:sp>
        <p:nvSpPr>
          <p:cNvPr id="19" name="Text 12"/>
          <p:cNvSpPr txBox="1"/>
          <p:nvPr/>
        </p:nvSpPr>
        <p:spPr>
          <a:xfrm>
            <a:off x="1143000" y="2318918"/>
            <a:ext cx="4286707" cy="267005"/>
          </a:xfrm>
          <a:prstGeom prst="rect">
            <a:avLst/>
          </a:prstGeom>
          <a:noFill/>
          <a:ln/>
        </p:spPr>
        <p:txBody>
          <a:bodyPr wrap="square" lIns="0" tIns="0" rIns="0" bIns="0" rtlCol="0" anchor="ctr"/>
          <a:lstStyle/>
          <a:p>
            <a:pPr marL="0" indent="0" algn="l">
              <a:buNone/>
            </a:pPr>
            <a:r>
              <a:rPr lang="en-US" sz="1300" b="1" dirty="0">
                <a:solidFill>
                  <a:srgbClr val="1F2937"/>
                </a:solidFill>
                <a:latin typeface="Roboto" pitchFamily="34" charset="0"/>
                <a:ea typeface="Roboto" pitchFamily="34" charset="-122"/>
                <a:cs typeface="Roboto" pitchFamily="34" charset="-120"/>
              </a:rPr>
              <a:t>Phân loại &amp; Ưu tiên Tự động</a:t>
            </a:r>
            <a:endParaRPr lang="en-US" sz="1300" dirty="0"/>
          </a:p>
        </p:txBody>
      </p:sp>
      <p:sp>
        <p:nvSpPr>
          <p:cNvPr id="20" name="Text 13"/>
          <p:cNvSpPr txBox="1"/>
          <p:nvPr/>
        </p:nvSpPr>
        <p:spPr>
          <a:xfrm>
            <a:off x="1143000" y="2624328"/>
            <a:ext cx="4248302" cy="419710"/>
          </a:xfrm>
          <a:prstGeom prst="rect">
            <a:avLst/>
          </a:prstGeom>
          <a:noFill/>
          <a:ln/>
        </p:spPr>
        <p:txBody>
          <a:bodyPr wrap="square" lIns="0" tIns="0" rIns="0" bIns="0" rtlCol="0" anchor="t"/>
          <a:lstStyle/>
          <a:p>
            <a:pPr marL="0" indent="0" algn="l">
              <a:buNone/>
            </a:pPr>
            <a:r>
              <a:rPr lang="en-US" sz="1100" dirty="0">
                <a:solidFill>
                  <a:srgbClr val="4B5563"/>
                </a:solidFill>
                <a:latin typeface="Roboto" pitchFamily="34" charset="0"/>
                <a:ea typeface="Roboto" pitchFamily="34" charset="-122"/>
                <a:cs typeface="Roboto" pitchFamily="34" charset="-120"/>
              </a:rPr>
              <a:t>Sử dụng NLP để xác định chính xác loại sự cố (Y tế, Cháy nổ, An ninh) và ước lượng mức độ khẩn cấp (Critical/Normal).</a:t>
            </a:r>
            <a:endParaRPr lang="en-US" sz="1100" dirty="0"/>
          </a:p>
        </p:txBody>
      </p:sp>
      <p:sp>
        <p:nvSpPr>
          <p:cNvPr id="21" name="Shape 14"/>
          <p:cNvSpPr/>
          <p:nvPr/>
        </p:nvSpPr>
        <p:spPr>
          <a:xfrm>
            <a:off x="609905" y="3271723"/>
            <a:ext cx="381305" cy="381305"/>
          </a:xfrm>
          <a:prstGeom prst="ellipse">
            <a:avLst/>
          </a:prstGeom>
          <a:solidFill>
            <a:srgbClr val="E6F0FA"/>
          </a:solidFill>
          <a:ln w="12700">
            <a:solidFill>
              <a:srgbClr val="FFFFFF">
                <a:alpha val="0"/>
              </a:srgbClr>
            </a:solidFill>
            <a:prstDash val="solid"/>
          </a:ln>
        </p:spPr>
        <p:txBody>
          <a:bodyPr/>
          <a:lstStyle/>
          <a:p>
            <a:endParaRPr lang="en-US"/>
          </a:p>
        </p:txBody>
      </p:sp>
      <p:pic>
        <p:nvPicPr>
          <p:cNvPr id="22" name="Image 5" descr="preencoded.png"/>
          <p:cNvPicPr>
            <a:picLocks noChangeAspect="1"/>
          </p:cNvPicPr>
          <p:nvPr/>
        </p:nvPicPr>
        <p:blipFill>
          <a:blip r:embed="rId8"/>
          <a:srcRect/>
          <a:stretch/>
        </p:blipFill>
        <p:spPr>
          <a:xfrm>
            <a:off x="681228" y="3366821"/>
            <a:ext cx="237744" cy="190195"/>
          </a:xfrm>
          <a:prstGeom prst="rect">
            <a:avLst/>
          </a:prstGeom>
        </p:spPr>
      </p:pic>
      <p:sp>
        <p:nvSpPr>
          <p:cNvPr id="23" name="Text 15"/>
          <p:cNvSpPr txBox="1"/>
          <p:nvPr/>
        </p:nvSpPr>
        <p:spPr>
          <a:xfrm>
            <a:off x="1143000" y="3271723"/>
            <a:ext cx="4286707" cy="267005"/>
          </a:xfrm>
          <a:prstGeom prst="rect">
            <a:avLst/>
          </a:prstGeom>
          <a:noFill/>
          <a:ln/>
        </p:spPr>
        <p:txBody>
          <a:bodyPr wrap="square" lIns="0" tIns="0" rIns="0" bIns="0" rtlCol="0" anchor="ctr"/>
          <a:lstStyle/>
          <a:p>
            <a:pPr marL="0" indent="0" algn="l">
              <a:buNone/>
            </a:pPr>
            <a:r>
              <a:rPr lang="en-US" sz="1300" b="1" dirty="0">
                <a:solidFill>
                  <a:srgbClr val="1F2937"/>
                </a:solidFill>
                <a:latin typeface="Roboto" pitchFamily="34" charset="0"/>
                <a:ea typeface="Roboto" pitchFamily="34" charset="-122"/>
                <a:cs typeface="Roboto" pitchFamily="34" charset="-120"/>
              </a:rPr>
              <a:t>Điều phối Hội thoại Thông minh</a:t>
            </a:r>
            <a:endParaRPr lang="en-US" sz="1300" dirty="0"/>
          </a:p>
        </p:txBody>
      </p:sp>
      <p:sp>
        <p:nvSpPr>
          <p:cNvPr id="24" name="Text 16"/>
          <p:cNvSpPr txBox="1"/>
          <p:nvPr/>
        </p:nvSpPr>
        <p:spPr>
          <a:xfrm>
            <a:off x="1143000" y="3576218"/>
            <a:ext cx="4248302" cy="419710"/>
          </a:xfrm>
          <a:prstGeom prst="rect">
            <a:avLst/>
          </a:prstGeom>
          <a:noFill/>
          <a:ln/>
        </p:spPr>
        <p:txBody>
          <a:bodyPr wrap="square" lIns="0" tIns="0" rIns="0" bIns="0" rtlCol="0" anchor="t"/>
          <a:lstStyle/>
          <a:p>
            <a:pPr marL="0" indent="0" algn="l">
              <a:buNone/>
            </a:pPr>
            <a:r>
              <a:rPr lang="en-US" sz="1100" dirty="0">
                <a:solidFill>
                  <a:srgbClr val="4B5563"/>
                </a:solidFill>
                <a:latin typeface="Roboto" pitchFamily="34" charset="0"/>
                <a:ea typeface="Roboto" pitchFamily="34" charset="-122"/>
                <a:cs typeface="Roboto" pitchFamily="34" charset="-120"/>
              </a:rPr>
              <a:t>Xây dựng luồng hội thoại có cấu trúc (LangGraph) để chủ động thu thập đầy đủ thông tin cần thiết cho phiếu tin.</a:t>
            </a:r>
            <a:endParaRPr lang="en-US" sz="1100" dirty="0"/>
          </a:p>
        </p:txBody>
      </p:sp>
      <p:sp>
        <p:nvSpPr>
          <p:cNvPr id="25" name="Shape 17"/>
          <p:cNvSpPr/>
          <p:nvPr/>
        </p:nvSpPr>
        <p:spPr>
          <a:xfrm>
            <a:off x="609905" y="4224528"/>
            <a:ext cx="381305" cy="381305"/>
          </a:xfrm>
          <a:prstGeom prst="ellipse">
            <a:avLst/>
          </a:prstGeom>
          <a:solidFill>
            <a:srgbClr val="E6F0FA"/>
          </a:solidFill>
          <a:ln w="12700">
            <a:solidFill>
              <a:srgbClr val="FFFFFF">
                <a:alpha val="0"/>
              </a:srgbClr>
            </a:solidFill>
            <a:prstDash val="solid"/>
          </a:ln>
        </p:spPr>
        <p:txBody>
          <a:bodyPr/>
          <a:lstStyle/>
          <a:p>
            <a:endParaRPr lang="en-US"/>
          </a:p>
        </p:txBody>
      </p:sp>
      <p:pic>
        <p:nvPicPr>
          <p:cNvPr id="26" name="Image 6" descr="preencoded.png"/>
          <p:cNvPicPr>
            <a:picLocks noChangeAspect="1"/>
          </p:cNvPicPr>
          <p:nvPr/>
        </p:nvPicPr>
        <p:blipFill>
          <a:blip r:embed="rId9"/>
          <a:srcRect l="-1374" r="-1374"/>
          <a:stretch/>
        </p:blipFill>
        <p:spPr>
          <a:xfrm>
            <a:off x="714146" y="4319626"/>
            <a:ext cx="170993" cy="190195"/>
          </a:xfrm>
          <a:prstGeom prst="rect">
            <a:avLst/>
          </a:prstGeom>
        </p:spPr>
      </p:pic>
      <p:sp>
        <p:nvSpPr>
          <p:cNvPr id="27" name="Text 18"/>
          <p:cNvSpPr txBox="1"/>
          <p:nvPr/>
        </p:nvSpPr>
        <p:spPr>
          <a:xfrm>
            <a:off x="1143000" y="4224528"/>
            <a:ext cx="4286707" cy="267005"/>
          </a:xfrm>
          <a:prstGeom prst="rect">
            <a:avLst/>
          </a:prstGeom>
          <a:noFill/>
          <a:ln/>
        </p:spPr>
        <p:txBody>
          <a:bodyPr wrap="square" lIns="0" tIns="0" rIns="0" bIns="0" rtlCol="0" anchor="ctr"/>
          <a:lstStyle/>
          <a:p>
            <a:pPr marL="0" indent="0" algn="l">
              <a:buNone/>
            </a:pPr>
            <a:r>
              <a:rPr lang="en-US" sz="1300" b="1" dirty="0">
                <a:solidFill>
                  <a:srgbClr val="1F2937"/>
                </a:solidFill>
                <a:latin typeface="Roboto" pitchFamily="34" charset="0"/>
                <a:ea typeface="Roboto" pitchFamily="34" charset="-122"/>
                <a:cs typeface="Roboto" pitchFamily="34" charset="-120"/>
              </a:rPr>
              <a:t>Hệ thống RAG &amp; Sơ cứu</a:t>
            </a:r>
            <a:endParaRPr lang="en-US" sz="1300" dirty="0"/>
          </a:p>
        </p:txBody>
      </p:sp>
      <p:sp>
        <p:nvSpPr>
          <p:cNvPr id="28" name="Text 19"/>
          <p:cNvSpPr txBox="1"/>
          <p:nvPr/>
        </p:nvSpPr>
        <p:spPr>
          <a:xfrm>
            <a:off x="1143000" y="4529023"/>
            <a:ext cx="4248302" cy="419710"/>
          </a:xfrm>
          <a:prstGeom prst="rect">
            <a:avLst/>
          </a:prstGeom>
          <a:noFill/>
          <a:ln/>
        </p:spPr>
        <p:txBody>
          <a:bodyPr wrap="square" lIns="0" tIns="0" rIns="0" bIns="0" rtlCol="0" anchor="t"/>
          <a:lstStyle/>
          <a:p>
            <a:pPr marL="0" indent="0" algn="l">
              <a:buNone/>
            </a:pPr>
            <a:r>
              <a:rPr lang="en-US" sz="1100" dirty="0">
                <a:solidFill>
                  <a:srgbClr val="4B5563"/>
                </a:solidFill>
                <a:latin typeface="Roboto" pitchFamily="34" charset="0"/>
                <a:ea typeface="Roboto" pitchFamily="34" charset="-122"/>
                <a:cs typeface="Roboto" pitchFamily="34" charset="-120"/>
              </a:rPr>
              <a:t>Truy xuất cơ sở tri thức chuyên ngành để cung cấp hướng dẫn sơ cứu ban đầu chính xác và an toàn cho người dân.</a:t>
            </a:r>
            <a:endParaRPr lang="en-US" sz="1100" dirty="0"/>
          </a:p>
        </p:txBody>
      </p:sp>
      <p:sp>
        <p:nvSpPr>
          <p:cNvPr id="29" name="Shape 20"/>
          <p:cNvSpPr/>
          <p:nvPr/>
        </p:nvSpPr>
        <p:spPr>
          <a:xfrm>
            <a:off x="609905" y="5176418"/>
            <a:ext cx="381305" cy="381305"/>
          </a:xfrm>
          <a:prstGeom prst="ellipse">
            <a:avLst/>
          </a:prstGeom>
          <a:solidFill>
            <a:srgbClr val="E6F0FA"/>
          </a:solidFill>
          <a:ln w="12700">
            <a:solidFill>
              <a:srgbClr val="FFFFFF">
                <a:alpha val="0"/>
              </a:srgbClr>
            </a:solidFill>
            <a:prstDash val="solid"/>
          </a:ln>
        </p:spPr>
        <p:txBody>
          <a:bodyPr/>
          <a:lstStyle/>
          <a:p>
            <a:endParaRPr lang="en-US"/>
          </a:p>
        </p:txBody>
      </p:sp>
      <p:pic>
        <p:nvPicPr>
          <p:cNvPr id="30" name="Image 7" descr="preencoded.png"/>
          <p:cNvPicPr>
            <a:picLocks noChangeAspect="1"/>
          </p:cNvPicPr>
          <p:nvPr/>
        </p:nvPicPr>
        <p:blipFill>
          <a:blip r:embed="rId10"/>
          <a:srcRect/>
          <a:stretch/>
        </p:blipFill>
        <p:spPr>
          <a:xfrm>
            <a:off x="681228" y="5271516"/>
            <a:ext cx="237744" cy="190195"/>
          </a:xfrm>
          <a:prstGeom prst="rect">
            <a:avLst/>
          </a:prstGeom>
        </p:spPr>
      </p:pic>
      <p:sp>
        <p:nvSpPr>
          <p:cNvPr id="31" name="Text 21"/>
          <p:cNvSpPr txBox="1"/>
          <p:nvPr/>
        </p:nvSpPr>
        <p:spPr>
          <a:xfrm>
            <a:off x="1143000" y="5176418"/>
            <a:ext cx="4286707" cy="267005"/>
          </a:xfrm>
          <a:prstGeom prst="rect">
            <a:avLst/>
          </a:prstGeom>
          <a:noFill/>
          <a:ln/>
        </p:spPr>
        <p:txBody>
          <a:bodyPr wrap="square" lIns="0" tIns="0" rIns="0" bIns="0" rtlCol="0" anchor="ctr"/>
          <a:lstStyle/>
          <a:p>
            <a:pPr marL="0" indent="0" algn="l">
              <a:buNone/>
            </a:pPr>
            <a:r>
              <a:rPr lang="en-US" sz="1300" b="1" dirty="0">
                <a:solidFill>
                  <a:srgbClr val="1F2937"/>
                </a:solidFill>
                <a:latin typeface="Roboto" pitchFamily="34" charset="0"/>
                <a:ea typeface="Roboto" pitchFamily="34" charset="-122"/>
                <a:cs typeface="Roboto" pitchFamily="34" charset="-120"/>
              </a:rPr>
              <a:t>Giao diện &amp; Mô phỏng</a:t>
            </a:r>
            <a:endParaRPr lang="en-US" sz="1300" dirty="0"/>
          </a:p>
        </p:txBody>
      </p:sp>
      <p:sp>
        <p:nvSpPr>
          <p:cNvPr id="32" name="Text 22"/>
          <p:cNvSpPr txBox="1"/>
          <p:nvPr/>
        </p:nvSpPr>
        <p:spPr>
          <a:xfrm>
            <a:off x="1143000" y="5481828"/>
            <a:ext cx="4248302" cy="629107"/>
          </a:xfrm>
          <a:prstGeom prst="rect">
            <a:avLst/>
          </a:prstGeom>
          <a:noFill/>
          <a:ln/>
        </p:spPr>
        <p:txBody>
          <a:bodyPr wrap="square" lIns="0" tIns="0" rIns="0" bIns="0" rtlCol="0" anchor="t"/>
          <a:lstStyle/>
          <a:p>
            <a:pPr marL="0" indent="0" algn="l">
              <a:buNone/>
            </a:pPr>
            <a:r>
              <a:rPr lang="en-US" sz="1100" dirty="0">
                <a:solidFill>
                  <a:srgbClr val="4B5563"/>
                </a:solidFill>
                <a:latin typeface="Roboto" pitchFamily="34" charset="0"/>
                <a:ea typeface="Roboto" pitchFamily="34" charset="-122"/>
                <a:cs typeface="Roboto" pitchFamily="34" charset="-120"/>
              </a:rPr>
              <a:t>Phát triển Web App trực quan cho người dân &amp; Dashboard quản lý cho tổng đài viên; mô phỏng điều phối đến 113/114/115.</a:t>
            </a:r>
            <a:endParaRPr lang="en-US" sz="1100" dirty="0"/>
          </a:p>
        </p:txBody>
      </p:sp>
      <p:pic>
        <p:nvPicPr>
          <p:cNvPr id="33" name="Image 8" descr="preencoded.png"/>
          <p:cNvPicPr>
            <a:picLocks noChangeAspect="1"/>
          </p:cNvPicPr>
          <p:nvPr/>
        </p:nvPicPr>
        <p:blipFill>
          <a:blip r:embed="rId11"/>
          <a:srcRect l="-1" r="-1"/>
          <a:stretch/>
        </p:blipFill>
        <p:spPr>
          <a:xfrm>
            <a:off x="5765292" y="1257300"/>
            <a:ext cx="3377794" cy="5295290"/>
          </a:xfrm>
          <a:prstGeom prst="rect">
            <a:avLst/>
          </a:prstGeom>
        </p:spPr>
      </p:pic>
      <p:pic>
        <p:nvPicPr>
          <p:cNvPr id="34" name="Image 9" descr="preencoded.png"/>
          <p:cNvPicPr>
            <a:picLocks noChangeAspect="1"/>
          </p:cNvPicPr>
          <p:nvPr/>
        </p:nvPicPr>
        <p:blipFill>
          <a:blip r:embed="rId12">
            <a:alphaModFix amt="10000"/>
          </a:blip>
          <a:srcRect/>
          <a:stretch/>
        </p:blipFill>
        <p:spPr>
          <a:xfrm>
            <a:off x="8076895" y="5486400"/>
            <a:ext cx="1218895" cy="1218895"/>
          </a:xfrm>
          <a:prstGeom prst="rect">
            <a:avLst/>
          </a:prstGeom>
        </p:spPr>
      </p:pic>
      <p:sp>
        <p:nvSpPr>
          <p:cNvPr id="35" name="Text 23"/>
          <p:cNvSpPr txBox="1"/>
          <p:nvPr/>
        </p:nvSpPr>
        <p:spPr>
          <a:xfrm>
            <a:off x="6014923" y="1702613"/>
            <a:ext cx="2883103" cy="267005"/>
          </a:xfrm>
          <a:prstGeom prst="rect">
            <a:avLst/>
          </a:prstGeom>
          <a:noFill/>
          <a:ln/>
        </p:spPr>
        <p:txBody>
          <a:bodyPr wrap="square" lIns="0" tIns="0" rIns="0" bIns="0" rtlCol="0" anchor="ctr"/>
          <a:lstStyle/>
          <a:p>
            <a:pPr marL="0" indent="0" algn="ctr">
              <a:buNone/>
            </a:pPr>
            <a:r>
              <a:rPr lang="en-US" sz="1400" b="1" kern="0" spc="38" dirty="0">
                <a:solidFill>
                  <a:srgbClr val="0056B3"/>
                </a:solidFill>
                <a:latin typeface="Montserrat" pitchFamily="34" charset="0"/>
                <a:ea typeface="Montserrat" pitchFamily="34" charset="-122"/>
                <a:cs typeface="Montserrat" pitchFamily="34" charset="-120"/>
              </a:rPr>
              <a:t>Mục tiêu Tổng quát</a:t>
            </a:r>
            <a:endParaRPr lang="en-US" sz="1400" dirty="0"/>
          </a:p>
        </p:txBody>
      </p:sp>
      <p:pic>
        <p:nvPicPr>
          <p:cNvPr id="36" name="Image 10" descr="preencoded.png"/>
          <p:cNvPicPr>
            <a:picLocks noChangeAspect="1"/>
          </p:cNvPicPr>
          <p:nvPr/>
        </p:nvPicPr>
        <p:blipFill>
          <a:blip r:embed="rId13"/>
          <a:srcRect l="-2" r="-2"/>
          <a:stretch/>
        </p:blipFill>
        <p:spPr>
          <a:xfrm>
            <a:off x="7130491" y="2121408"/>
            <a:ext cx="647395" cy="671170"/>
          </a:xfrm>
          <a:prstGeom prst="rect">
            <a:avLst/>
          </a:prstGeom>
        </p:spPr>
      </p:pic>
      <p:pic>
        <p:nvPicPr>
          <p:cNvPr id="37" name="Image 11" descr="preencoded.png"/>
          <p:cNvPicPr>
            <a:picLocks noChangeAspect="1"/>
          </p:cNvPicPr>
          <p:nvPr/>
        </p:nvPicPr>
        <p:blipFill>
          <a:blip r:embed="rId14"/>
          <a:srcRect/>
          <a:stretch/>
        </p:blipFill>
        <p:spPr>
          <a:xfrm>
            <a:off x="7283196" y="2274113"/>
            <a:ext cx="342900" cy="342900"/>
          </a:xfrm>
          <a:prstGeom prst="rect">
            <a:avLst/>
          </a:prstGeom>
        </p:spPr>
      </p:pic>
      <p:sp>
        <p:nvSpPr>
          <p:cNvPr id="38" name="Shape 24"/>
          <p:cNvSpPr/>
          <p:nvPr/>
        </p:nvSpPr>
        <p:spPr>
          <a:xfrm>
            <a:off x="6070702" y="3173882"/>
            <a:ext cx="2771546" cy="1419149"/>
          </a:xfrm>
          <a:prstGeom prst="roundRect">
            <a:avLst>
              <a:gd name="adj" fmla="val 1730"/>
            </a:avLst>
          </a:prstGeom>
          <a:solidFill>
            <a:srgbClr val="F0F7FF"/>
          </a:solidFill>
          <a:ln/>
        </p:spPr>
        <p:txBody>
          <a:bodyPr/>
          <a:lstStyle/>
          <a:p>
            <a:endParaRPr lang="en-US"/>
          </a:p>
        </p:txBody>
      </p:sp>
      <p:sp>
        <p:nvSpPr>
          <p:cNvPr id="39" name="Shape 25"/>
          <p:cNvSpPr/>
          <p:nvPr/>
        </p:nvSpPr>
        <p:spPr>
          <a:xfrm>
            <a:off x="6070702" y="3173882"/>
            <a:ext cx="38405" cy="1419149"/>
          </a:xfrm>
          <a:prstGeom prst="roundRect">
            <a:avLst>
              <a:gd name="adj" fmla="val 63918"/>
            </a:avLst>
          </a:prstGeom>
          <a:solidFill>
            <a:srgbClr val="0056B3"/>
          </a:solidFill>
          <a:ln w="12700">
            <a:solidFill>
              <a:srgbClr val="0056B3">
                <a:alpha val="0"/>
              </a:srgbClr>
            </a:solidFill>
            <a:prstDash val="solid"/>
          </a:ln>
        </p:spPr>
        <p:txBody>
          <a:bodyPr/>
          <a:lstStyle/>
          <a:p>
            <a:endParaRPr lang="en-US"/>
          </a:p>
        </p:txBody>
      </p:sp>
      <p:sp>
        <p:nvSpPr>
          <p:cNvPr id="40" name="Text 26"/>
          <p:cNvSpPr txBox="1"/>
          <p:nvPr/>
        </p:nvSpPr>
        <p:spPr>
          <a:xfrm>
            <a:off x="6222492" y="3326587"/>
            <a:ext cx="2505456" cy="1114654"/>
          </a:xfrm>
          <a:prstGeom prst="rect">
            <a:avLst/>
          </a:prstGeom>
          <a:noFill/>
          <a:ln/>
        </p:spPr>
        <p:txBody>
          <a:bodyPr wrap="square" lIns="0" tIns="0" rIns="0" bIns="0" rtlCol="0" anchor="t"/>
          <a:lstStyle/>
          <a:p>
            <a:pPr marL="0" indent="0" algn="ctr">
              <a:buNone/>
            </a:pPr>
            <a:r>
              <a:rPr lang="en-US" sz="1300" dirty="0">
                <a:solidFill>
                  <a:srgbClr val="1F2937"/>
                </a:solidFill>
                <a:latin typeface="Roboto" pitchFamily="34" charset="0"/>
                <a:ea typeface="Roboto" pitchFamily="34" charset="-122"/>
                <a:cs typeface="Roboto" pitchFamily="34" charset="-120"/>
              </a:rPr>
              <a:t> Xây dựng hệ thống </a:t>
            </a:r>
            <a:r>
              <a:rPr lang="en-US" sz="1300" b="1" dirty="0">
                <a:solidFill>
                  <a:srgbClr val="0056B3"/>
                </a:solidFill>
                <a:latin typeface="Roboto" pitchFamily="34" charset="0"/>
                <a:ea typeface="Roboto" pitchFamily="34" charset="-122"/>
                <a:cs typeface="Roboto" pitchFamily="34" charset="-120"/>
              </a:rPr>
              <a:t>Chatbot Thông minh 24/7</a:t>
            </a:r>
            <a:r>
              <a:rPr lang="en-US" sz="1300" dirty="0">
                <a:solidFill>
                  <a:srgbClr val="1F2937"/>
                </a:solidFill>
                <a:latin typeface="Roboto" pitchFamily="34" charset="0"/>
                <a:ea typeface="Roboto" pitchFamily="34" charset="-122"/>
                <a:cs typeface="Roboto" pitchFamily="34" charset="-120"/>
              </a:rPr>
              <a:t> hoạt động như một "tổng đài viên ảo" cho đầu số 112. </a:t>
            </a:r>
            <a:endParaRPr lang="en-US" sz="1300" dirty="0"/>
          </a:p>
        </p:txBody>
      </p:sp>
      <p:sp>
        <p:nvSpPr>
          <p:cNvPr id="41" name="Shape 27"/>
          <p:cNvSpPr/>
          <p:nvPr/>
        </p:nvSpPr>
        <p:spPr>
          <a:xfrm>
            <a:off x="6070702" y="4898441"/>
            <a:ext cx="2771546" cy="342900"/>
          </a:xfrm>
          <a:prstGeom prst="roundRect">
            <a:avLst>
              <a:gd name="adj" fmla="val 29630"/>
            </a:avLst>
          </a:prstGeom>
          <a:solidFill>
            <a:srgbClr val="F9FAFB"/>
          </a:solidFill>
          <a:ln w="12700">
            <a:solidFill>
              <a:srgbClr val="FFFFFF">
                <a:alpha val="0"/>
              </a:srgbClr>
            </a:solidFill>
            <a:prstDash val="solid"/>
          </a:ln>
        </p:spPr>
        <p:txBody>
          <a:bodyPr/>
          <a:lstStyle/>
          <a:p>
            <a:endParaRPr lang="en-US"/>
          </a:p>
        </p:txBody>
      </p:sp>
      <p:pic>
        <p:nvPicPr>
          <p:cNvPr id="42" name="Image 12" descr="preencoded.png"/>
          <p:cNvPicPr>
            <a:picLocks noChangeAspect="1"/>
          </p:cNvPicPr>
          <p:nvPr/>
        </p:nvPicPr>
        <p:blipFill>
          <a:blip r:embed="rId15"/>
          <a:srcRect/>
          <a:stretch/>
        </p:blipFill>
        <p:spPr>
          <a:xfrm>
            <a:off x="6146597" y="4993538"/>
            <a:ext cx="152705" cy="152705"/>
          </a:xfrm>
          <a:prstGeom prst="rect">
            <a:avLst/>
          </a:prstGeom>
        </p:spPr>
      </p:pic>
      <p:sp>
        <p:nvSpPr>
          <p:cNvPr id="43" name="Text 28"/>
          <p:cNvSpPr txBox="1"/>
          <p:nvPr/>
        </p:nvSpPr>
        <p:spPr>
          <a:xfrm>
            <a:off x="6413602" y="4898441"/>
            <a:ext cx="1595628" cy="342900"/>
          </a:xfrm>
          <a:prstGeom prst="rect">
            <a:avLst/>
          </a:prstGeom>
          <a:noFill/>
          <a:ln/>
        </p:spPr>
        <p:txBody>
          <a:bodyPr wrap="square" lIns="0" tIns="0" rIns="0" bIns="0" rtlCol="0" anchor="ctr"/>
          <a:lstStyle/>
          <a:p>
            <a:pPr marL="0" indent="0" algn="l">
              <a:buNone/>
            </a:pPr>
            <a:r>
              <a:rPr lang="en-US" sz="1000" dirty="0">
                <a:solidFill>
                  <a:srgbClr val="4B5563"/>
                </a:solidFill>
                <a:latin typeface="Roboto" pitchFamily="34" charset="0"/>
                <a:ea typeface="Roboto" pitchFamily="34" charset="-122"/>
                <a:cs typeface="Roboto" pitchFamily="34" charset="-120"/>
              </a:rPr>
              <a:t>Tiếp nhận &amp; Xử lý tức thời</a:t>
            </a:r>
            <a:endParaRPr lang="en-US" sz="1000" dirty="0"/>
          </a:p>
        </p:txBody>
      </p:sp>
      <p:sp>
        <p:nvSpPr>
          <p:cNvPr id="44" name="Shape 29"/>
          <p:cNvSpPr/>
          <p:nvPr/>
        </p:nvSpPr>
        <p:spPr>
          <a:xfrm>
            <a:off x="6070702" y="5355641"/>
            <a:ext cx="2771546" cy="342900"/>
          </a:xfrm>
          <a:prstGeom prst="roundRect">
            <a:avLst>
              <a:gd name="adj" fmla="val 29630"/>
            </a:avLst>
          </a:prstGeom>
          <a:solidFill>
            <a:srgbClr val="F9FAFB"/>
          </a:solidFill>
          <a:ln w="12700">
            <a:solidFill>
              <a:srgbClr val="FFFFFF">
                <a:alpha val="0"/>
              </a:srgbClr>
            </a:solidFill>
            <a:prstDash val="solid"/>
          </a:ln>
        </p:spPr>
        <p:txBody>
          <a:bodyPr/>
          <a:lstStyle/>
          <a:p>
            <a:endParaRPr lang="en-US"/>
          </a:p>
        </p:txBody>
      </p:sp>
      <p:pic>
        <p:nvPicPr>
          <p:cNvPr id="45" name="Image 13" descr="preencoded.png"/>
          <p:cNvPicPr>
            <a:picLocks noChangeAspect="1"/>
          </p:cNvPicPr>
          <p:nvPr/>
        </p:nvPicPr>
        <p:blipFill>
          <a:blip r:embed="rId15"/>
          <a:srcRect/>
          <a:stretch/>
        </p:blipFill>
        <p:spPr>
          <a:xfrm>
            <a:off x="6146597" y="5450738"/>
            <a:ext cx="152705" cy="152705"/>
          </a:xfrm>
          <a:prstGeom prst="rect">
            <a:avLst/>
          </a:prstGeom>
        </p:spPr>
      </p:pic>
      <p:sp>
        <p:nvSpPr>
          <p:cNvPr id="46" name="Text 30"/>
          <p:cNvSpPr txBox="1"/>
          <p:nvPr/>
        </p:nvSpPr>
        <p:spPr>
          <a:xfrm>
            <a:off x="6413602" y="5355641"/>
            <a:ext cx="1438351" cy="342900"/>
          </a:xfrm>
          <a:prstGeom prst="rect">
            <a:avLst/>
          </a:prstGeom>
          <a:noFill/>
          <a:ln/>
        </p:spPr>
        <p:txBody>
          <a:bodyPr wrap="square" lIns="0" tIns="0" rIns="0" bIns="0" rtlCol="0" anchor="ctr"/>
          <a:lstStyle/>
          <a:p>
            <a:pPr marL="0" indent="0" algn="l">
              <a:buNone/>
            </a:pPr>
            <a:r>
              <a:rPr lang="en-US" sz="1000" dirty="0">
                <a:solidFill>
                  <a:srgbClr val="4B5563"/>
                </a:solidFill>
                <a:latin typeface="Roboto" pitchFamily="34" charset="0"/>
                <a:ea typeface="Roboto" pitchFamily="34" charset="-122"/>
                <a:cs typeface="Roboto" pitchFamily="34" charset="-120"/>
              </a:rPr>
              <a:t>Giảm tải cho con người</a:t>
            </a:r>
            <a:endParaRPr lang="en-US" sz="1000" dirty="0"/>
          </a:p>
        </p:txBody>
      </p:sp>
      <p:sp>
        <p:nvSpPr>
          <p:cNvPr id="47" name="Shape 31"/>
          <p:cNvSpPr/>
          <p:nvPr/>
        </p:nvSpPr>
        <p:spPr>
          <a:xfrm>
            <a:off x="6070702" y="5812841"/>
            <a:ext cx="2771546" cy="342900"/>
          </a:xfrm>
          <a:prstGeom prst="roundRect">
            <a:avLst>
              <a:gd name="adj" fmla="val 29630"/>
            </a:avLst>
          </a:prstGeom>
          <a:solidFill>
            <a:srgbClr val="F9FAFB"/>
          </a:solidFill>
          <a:ln w="12700">
            <a:solidFill>
              <a:srgbClr val="FFFFFF">
                <a:alpha val="0"/>
              </a:srgbClr>
            </a:solidFill>
            <a:prstDash val="solid"/>
          </a:ln>
        </p:spPr>
        <p:txBody>
          <a:bodyPr/>
          <a:lstStyle/>
          <a:p>
            <a:endParaRPr lang="en-US"/>
          </a:p>
        </p:txBody>
      </p:sp>
      <p:pic>
        <p:nvPicPr>
          <p:cNvPr id="48" name="Image 14" descr="preencoded.png"/>
          <p:cNvPicPr>
            <a:picLocks noChangeAspect="1"/>
          </p:cNvPicPr>
          <p:nvPr/>
        </p:nvPicPr>
        <p:blipFill>
          <a:blip r:embed="rId15"/>
          <a:srcRect/>
          <a:stretch/>
        </p:blipFill>
        <p:spPr>
          <a:xfrm>
            <a:off x="6146597" y="5907938"/>
            <a:ext cx="152705" cy="152705"/>
          </a:xfrm>
          <a:prstGeom prst="rect">
            <a:avLst/>
          </a:prstGeom>
        </p:spPr>
      </p:pic>
      <p:sp>
        <p:nvSpPr>
          <p:cNvPr id="49" name="Text 32"/>
          <p:cNvSpPr txBox="1"/>
          <p:nvPr/>
        </p:nvSpPr>
        <p:spPr>
          <a:xfrm>
            <a:off x="6413602" y="5812841"/>
            <a:ext cx="1655064" cy="342900"/>
          </a:xfrm>
          <a:prstGeom prst="rect">
            <a:avLst/>
          </a:prstGeom>
          <a:noFill/>
          <a:ln/>
        </p:spPr>
        <p:txBody>
          <a:bodyPr wrap="square" lIns="0" tIns="0" rIns="0" bIns="0" rtlCol="0" anchor="ctr"/>
          <a:lstStyle/>
          <a:p>
            <a:pPr marL="0" indent="0" algn="l">
              <a:buNone/>
            </a:pPr>
            <a:r>
              <a:rPr lang="en-US" sz="1000" dirty="0">
                <a:solidFill>
                  <a:srgbClr val="4B5563"/>
                </a:solidFill>
                <a:latin typeface="Roboto" pitchFamily="34" charset="0"/>
                <a:ea typeface="Roboto" pitchFamily="34" charset="-122"/>
                <a:cs typeface="Roboto" pitchFamily="34" charset="-120"/>
              </a:rPr>
              <a:t>Hỗ trợ ra quyết định nhanh</a:t>
            </a:r>
            <a:endParaRPr lang="en-US" sz="10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9752990" cy="7315200"/>
          </a:xfrm>
          <a:prstGeom prst="rect">
            <a:avLst/>
          </a:prstGeom>
          <a:solidFill>
            <a:srgbClr val="F3F4F6"/>
          </a:solidFill>
          <a:ln w="12700">
            <a:solidFill>
              <a:srgbClr val="FFFFFF">
                <a:alpha val="0"/>
              </a:srgbClr>
            </a:solidFill>
            <a:prstDash val="solid"/>
          </a:ln>
        </p:spPr>
        <p:txBody>
          <a:bodyPr/>
          <a:lstStyle/>
          <a:p>
            <a:endParaRPr lang="en-US"/>
          </a:p>
        </p:txBody>
      </p:sp>
      <p:sp>
        <p:nvSpPr>
          <p:cNvPr id="3" name="Shape 1"/>
          <p:cNvSpPr/>
          <p:nvPr/>
        </p:nvSpPr>
        <p:spPr>
          <a:xfrm>
            <a:off x="0" y="0"/>
            <a:ext cx="9752990" cy="7315200"/>
          </a:xfrm>
          <a:prstGeom prst="rect">
            <a:avLst/>
          </a:prstGeom>
          <a:solidFill>
            <a:srgbClr val="FFFFFF"/>
          </a:solidFill>
          <a:ln w="12700">
            <a:solidFill>
              <a:srgbClr val="FFFFFF">
                <a:alpha val="0"/>
              </a:srgbClr>
            </a:solidFill>
            <a:prstDash val="solid"/>
          </a:ln>
        </p:spPr>
        <p:txBody>
          <a:bodyPr/>
          <a:lstStyle/>
          <a:p>
            <a:endParaRPr lang="en-US"/>
          </a:p>
        </p:txBody>
      </p:sp>
      <p:pic>
        <p:nvPicPr>
          <p:cNvPr id="4" name="Image 0" descr="preencoded.png"/>
          <p:cNvPicPr>
            <a:picLocks noChangeAspect="1"/>
          </p:cNvPicPr>
          <p:nvPr/>
        </p:nvPicPr>
        <p:blipFill>
          <a:blip r:embed="rId3"/>
          <a:srcRect/>
          <a:stretch/>
        </p:blipFill>
        <p:spPr>
          <a:xfrm>
            <a:off x="2480767" y="3142793"/>
            <a:ext cx="142646" cy="190195"/>
          </a:xfrm>
          <a:prstGeom prst="rect">
            <a:avLst/>
          </a:prstGeom>
        </p:spPr>
      </p:pic>
      <p:pic>
        <p:nvPicPr>
          <p:cNvPr id="5" name="Image 1" descr="preencoded.png"/>
          <p:cNvPicPr>
            <a:picLocks noChangeAspect="1"/>
          </p:cNvPicPr>
          <p:nvPr/>
        </p:nvPicPr>
        <p:blipFill>
          <a:blip r:embed="rId4"/>
          <a:srcRect l="-396" r="-396"/>
          <a:stretch/>
        </p:blipFill>
        <p:spPr>
          <a:xfrm>
            <a:off x="304495" y="1257300"/>
            <a:ext cx="38405" cy="1733702"/>
          </a:xfrm>
          <a:prstGeom prst="rect">
            <a:avLst/>
          </a:prstGeom>
        </p:spPr>
      </p:pic>
      <p:sp>
        <p:nvSpPr>
          <p:cNvPr id="6" name="Text 2"/>
          <p:cNvSpPr txBox="1"/>
          <p:nvPr/>
        </p:nvSpPr>
        <p:spPr>
          <a:xfrm>
            <a:off x="457200" y="1257300"/>
            <a:ext cx="4305910" cy="305410"/>
          </a:xfrm>
          <a:prstGeom prst="rect">
            <a:avLst/>
          </a:prstGeom>
          <a:noFill/>
          <a:ln/>
        </p:spPr>
        <p:txBody>
          <a:bodyPr wrap="square" lIns="0" tIns="0" rIns="0" bIns="0" rtlCol="0" anchor="ctr"/>
          <a:lstStyle/>
          <a:p>
            <a:pPr marL="0" indent="0" algn="l">
              <a:buNone/>
            </a:pPr>
            <a:r>
              <a:rPr lang="en-US" sz="1000" b="1" dirty="0">
                <a:solidFill>
                  <a:srgbClr val="FFFFFF"/>
                </a:solidFill>
                <a:latin typeface="Montserrat" pitchFamily="34" charset="0"/>
                <a:ea typeface="Montserrat" pitchFamily="34" charset="-122"/>
                <a:cs typeface="Montserrat" pitchFamily="34" charset="-120"/>
              </a:rPr>
              <a:t>IN</a:t>
            </a:r>
            <a:r>
              <a:rPr lang="en-US" sz="1300" b="1" dirty="0">
                <a:solidFill>
                  <a:srgbClr val="374151"/>
                </a:solidFill>
                <a:latin typeface="Montserrat" pitchFamily="34" charset="0"/>
                <a:ea typeface="Montserrat" pitchFamily="34" charset="-122"/>
                <a:cs typeface="Montserrat" pitchFamily="34" charset="-120"/>
              </a:rPr>
              <a:t> Đầu vào (Input) </a:t>
            </a:r>
            <a:endParaRPr lang="en-US" sz="1300" dirty="0"/>
          </a:p>
        </p:txBody>
      </p:sp>
      <p:pic>
        <p:nvPicPr>
          <p:cNvPr id="7" name="Image 2" descr="preencoded.png"/>
          <p:cNvPicPr>
            <a:picLocks noChangeAspect="1"/>
          </p:cNvPicPr>
          <p:nvPr/>
        </p:nvPicPr>
        <p:blipFill>
          <a:blip r:embed="rId5"/>
          <a:srcRect t="-22" b="-22"/>
          <a:stretch/>
        </p:blipFill>
        <p:spPr>
          <a:xfrm>
            <a:off x="457200" y="1676095"/>
            <a:ext cx="4190695" cy="838505"/>
          </a:xfrm>
          <a:prstGeom prst="rect">
            <a:avLst/>
          </a:prstGeom>
        </p:spPr>
      </p:pic>
      <p:pic>
        <p:nvPicPr>
          <p:cNvPr id="8" name="Image 3" descr="preencoded.png"/>
          <p:cNvPicPr>
            <a:picLocks noChangeAspect="1"/>
          </p:cNvPicPr>
          <p:nvPr/>
        </p:nvPicPr>
        <p:blipFill>
          <a:blip r:embed="rId6"/>
          <a:srcRect/>
          <a:stretch/>
        </p:blipFill>
        <p:spPr>
          <a:xfrm>
            <a:off x="647395" y="1867205"/>
            <a:ext cx="152705" cy="152705"/>
          </a:xfrm>
          <a:prstGeom prst="rect">
            <a:avLst/>
          </a:prstGeom>
        </p:spPr>
      </p:pic>
      <p:sp>
        <p:nvSpPr>
          <p:cNvPr id="9" name="Text 3"/>
          <p:cNvSpPr txBox="1"/>
          <p:nvPr/>
        </p:nvSpPr>
        <p:spPr>
          <a:xfrm>
            <a:off x="914400" y="1828800"/>
            <a:ext cx="3696005" cy="191110"/>
          </a:xfrm>
          <a:prstGeom prst="rect">
            <a:avLst/>
          </a:prstGeom>
          <a:noFill/>
          <a:ln/>
        </p:spPr>
        <p:txBody>
          <a:bodyPr wrap="square" lIns="0" tIns="0" rIns="0" bIns="0" rtlCol="0" anchor="ctr"/>
          <a:lstStyle/>
          <a:p>
            <a:pPr marL="0" indent="0" algn="l">
              <a:buNone/>
            </a:pPr>
            <a:r>
              <a:rPr lang="en-US" sz="1000" b="1" dirty="0">
                <a:solidFill>
                  <a:srgbClr val="1F2937"/>
                </a:solidFill>
                <a:latin typeface="Roboto" pitchFamily="34" charset="0"/>
                <a:ea typeface="Roboto" pitchFamily="34" charset="-122"/>
                <a:cs typeface="Roboto" pitchFamily="34" charset="-120"/>
              </a:rPr>
              <a:t>Tin nhắn tự nhiên</a:t>
            </a:r>
            <a:endParaRPr lang="en-US" sz="1000" dirty="0"/>
          </a:p>
        </p:txBody>
      </p:sp>
      <p:sp>
        <p:nvSpPr>
          <p:cNvPr id="10" name="Text 4"/>
          <p:cNvSpPr txBox="1"/>
          <p:nvPr/>
        </p:nvSpPr>
        <p:spPr>
          <a:xfrm>
            <a:off x="914400" y="2057400"/>
            <a:ext cx="3657600" cy="305410"/>
          </a:xfrm>
          <a:prstGeom prst="rect">
            <a:avLst/>
          </a:prstGeom>
          <a:noFill/>
          <a:ln/>
        </p:spPr>
        <p:txBody>
          <a:bodyPr wrap="square" lIns="0" tIns="0" rIns="0" bIns="0" rtlCol="0" anchor="t"/>
          <a:lstStyle/>
          <a:p>
            <a:pPr marL="0" indent="0" algn="l">
              <a:buNone/>
            </a:pPr>
            <a:r>
              <a:rPr lang="en-US" sz="800" dirty="0">
                <a:solidFill>
                  <a:srgbClr val="4B5563"/>
                </a:solidFill>
                <a:latin typeface="Roboto" pitchFamily="34" charset="0"/>
                <a:ea typeface="Roboto" pitchFamily="34" charset="-122"/>
                <a:cs typeface="Roboto" pitchFamily="34" charset="-120"/>
              </a:rPr>
              <a:t>Văn bản tiếng Việt không cấu trúc (VD: "Cứu tôi, cháy nhà ở đường ABC...")</a:t>
            </a:r>
            <a:endParaRPr lang="en-US" sz="800" dirty="0"/>
          </a:p>
        </p:txBody>
      </p:sp>
      <p:pic>
        <p:nvPicPr>
          <p:cNvPr id="17" name="Image 8" descr="preencoded.png"/>
          <p:cNvPicPr>
            <a:picLocks noChangeAspect="1"/>
          </p:cNvPicPr>
          <p:nvPr/>
        </p:nvPicPr>
        <p:blipFill>
          <a:blip r:embed="rId7"/>
          <a:srcRect l="-395" r="-395"/>
          <a:stretch/>
        </p:blipFill>
        <p:spPr>
          <a:xfrm>
            <a:off x="304495" y="3528670"/>
            <a:ext cx="38405" cy="3329330"/>
          </a:xfrm>
          <a:prstGeom prst="rect">
            <a:avLst/>
          </a:prstGeom>
        </p:spPr>
      </p:pic>
      <p:sp>
        <p:nvSpPr>
          <p:cNvPr id="18" name="Text 7"/>
          <p:cNvSpPr txBox="1"/>
          <p:nvPr/>
        </p:nvSpPr>
        <p:spPr>
          <a:xfrm>
            <a:off x="457200" y="3528670"/>
            <a:ext cx="4305910" cy="305410"/>
          </a:xfrm>
          <a:prstGeom prst="rect">
            <a:avLst/>
          </a:prstGeom>
          <a:noFill/>
          <a:ln/>
        </p:spPr>
        <p:txBody>
          <a:bodyPr wrap="square" lIns="0" tIns="0" rIns="0" bIns="0" rtlCol="0" anchor="ctr"/>
          <a:lstStyle/>
          <a:p>
            <a:pPr marL="0" indent="0" algn="l">
              <a:buNone/>
            </a:pPr>
            <a:r>
              <a:rPr lang="en-US" sz="1000" b="1" dirty="0">
                <a:solidFill>
                  <a:srgbClr val="FFFFFF"/>
                </a:solidFill>
                <a:latin typeface="Montserrat" pitchFamily="34" charset="0"/>
                <a:ea typeface="Montserrat" pitchFamily="34" charset="-122"/>
                <a:cs typeface="Montserrat" pitchFamily="34" charset="-120"/>
              </a:rPr>
              <a:t>PR</a:t>
            </a:r>
            <a:r>
              <a:rPr lang="en-US" sz="1300" b="1" dirty="0">
                <a:solidFill>
                  <a:srgbClr val="374151"/>
                </a:solidFill>
                <a:latin typeface="Montserrat" pitchFamily="34" charset="0"/>
                <a:ea typeface="Montserrat" pitchFamily="34" charset="-122"/>
                <a:cs typeface="Montserrat" pitchFamily="34" charset="-120"/>
              </a:rPr>
              <a:t> Xử lý (Processing) </a:t>
            </a:r>
            <a:endParaRPr lang="en-US" sz="1300" dirty="0"/>
          </a:p>
        </p:txBody>
      </p:sp>
      <p:pic>
        <p:nvPicPr>
          <p:cNvPr id="19" name="Image 9" descr="preencoded.png"/>
          <p:cNvPicPr>
            <a:picLocks noChangeAspect="1"/>
          </p:cNvPicPr>
          <p:nvPr/>
        </p:nvPicPr>
        <p:blipFill>
          <a:blip r:embed="rId8"/>
          <a:srcRect l="-25" r="-25"/>
          <a:stretch/>
        </p:blipFill>
        <p:spPr>
          <a:xfrm>
            <a:off x="457200" y="3948379"/>
            <a:ext cx="4190695" cy="533095"/>
          </a:xfrm>
          <a:prstGeom prst="rect">
            <a:avLst/>
          </a:prstGeom>
        </p:spPr>
      </p:pic>
      <p:sp>
        <p:nvSpPr>
          <p:cNvPr id="20" name="Text 8"/>
          <p:cNvSpPr txBox="1"/>
          <p:nvPr/>
        </p:nvSpPr>
        <p:spPr>
          <a:xfrm>
            <a:off x="609905" y="4119372"/>
            <a:ext cx="1390802" cy="191110"/>
          </a:xfrm>
          <a:prstGeom prst="rect">
            <a:avLst/>
          </a:prstGeom>
          <a:noFill/>
          <a:ln/>
        </p:spPr>
        <p:txBody>
          <a:bodyPr wrap="square" lIns="0" tIns="0" rIns="0" bIns="0" rtlCol="0" anchor="ctr"/>
          <a:lstStyle/>
          <a:p>
            <a:pPr marL="0" indent="0" algn="l">
              <a:buNone/>
            </a:pPr>
            <a:r>
              <a:rPr lang="en-US" sz="1000" b="1" dirty="0">
                <a:solidFill>
                  <a:srgbClr val="1F2937"/>
                </a:solidFill>
                <a:latin typeface="Roboto" pitchFamily="34" charset="0"/>
                <a:ea typeface="Roboto" pitchFamily="34" charset="-122"/>
                <a:cs typeface="Roboto" pitchFamily="34" charset="-120"/>
              </a:rPr>
              <a:t>1. Phân loại</a:t>
            </a:r>
            <a:endParaRPr lang="en-US" sz="1000" dirty="0"/>
          </a:p>
        </p:txBody>
      </p:sp>
      <p:sp>
        <p:nvSpPr>
          <p:cNvPr id="21" name="Shape 9"/>
          <p:cNvSpPr/>
          <p:nvPr/>
        </p:nvSpPr>
        <p:spPr>
          <a:xfrm>
            <a:off x="1917497" y="4062679"/>
            <a:ext cx="9144" cy="304495"/>
          </a:xfrm>
          <a:prstGeom prst="rect">
            <a:avLst/>
          </a:prstGeom>
          <a:solidFill>
            <a:srgbClr val="FDE68A"/>
          </a:solidFill>
          <a:ln w="12700">
            <a:solidFill>
              <a:srgbClr val="FDE68A">
                <a:alpha val="0"/>
              </a:srgbClr>
            </a:solidFill>
            <a:prstDash val="solid"/>
          </a:ln>
        </p:spPr>
        <p:txBody>
          <a:bodyPr/>
          <a:lstStyle/>
          <a:p>
            <a:endParaRPr lang="en-US"/>
          </a:p>
        </p:txBody>
      </p:sp>
      <p:sp>
        <p:nvSpPr>
          <p:cNvPr id="22" name="Text 10"/>
          <p:cNvSpPr txBox="1"/>
          <p:nvPr/>
        </p:nvSpPr>
        <p:spPr>
          <a:xfrm>
            <a:off x="2002536" y="4062679"/>
            <a:ext cx="2610612" cy="305410"/>
          </a:xfrm>
          <a:prstGeom prst="rect">
            <a:avLst/>
          </a:prstGeom>
          <a:solidFill>
            <a:srgbClr val="FFFFFF">
              <a:alpha val="0"/>
            </a:srgbClr>
          </a:solidFill>
          <a:ln>
            <a:solidFill>
              <a:srgbClr val="FFFFFF">
                <a:alpha val="0"/>
              </a:srgbClr>
            </a:solidFill>
          </a:ln>
        </p:spPr>
        <p:txBody>
          <a:bodyPr wrap="square" lIns="0" tIns="0" rIns="0" bIns="0" rtlCol="0" anchor="t"/>
          <a:lstStyle/>
          <a:p>
            <a:pPr marL="0" indent="0" algn="l">
              <a:buNone/>
            </a:pPr>
            <a:r>
              <a:rPr lang="en-US" sz="800" dirty="0">
                <a:solidFill>
                  <a:srgbClr val="4B5563"/>
                </a:solidFill>
                <a:latin typeface="Roboto" pitchFamily="34" charset="0"/>
                <a:ea typeface="Roboto" pitchFamily="34" charset="-122"/>
                <a:cs typeface="Roboto" pitchFamily="34" charset="-120"/>
              </a:rPr>
              <a:t>Xác định loại hình (Y tế, Cháy, An ninh) &amp; Mức độ ưu tiên</a:t>
            </a:r>
            <a:endParaRPr lang="en-US" sz="800" dirty="0"/>
          </a:p>
        </p:txBody>
      </p:sp>
      <p:pic>
        <p:nvPicPr>
          <p:cNvPr id="23" name="Image 10" descr="preencoded.png"/>
          <p:cNvPicPr>
            <a:picLocks noChangeAspect="1"/>
          </p:cNvPicPr>
          <p:nvPr/>
        </p:nvPicPr>
        <p:blipFill>
          <a:blip r:embed="rId8"/>
          <a:srcRect l="-25" r="-25"/>
          <a:stretch/>
        </p:blipFill>
        <p:spPr>
          <a:xfrm>
            <a:off x="457200" y="4595774"/>
            <a:ext cx="4190695" cy="533095"/>
          </a:xfrm>
          <a:prstGeom prst="rect">
            <a:avLst/>
          </a:prstGeom>
        </p:spPr>
      </p:pic>
      <p:sp>
        <p:nvSpPr>
          <p:cNvPr id="24" name="Text 11"/>
          <p:cNvSpPr txBox="1"/>
          <p:nvPr/>
        </p:nvSpPr>
        <p:spPr>
          <a:xfrm>
            <a:off x="609905" y="4766767"/>
            <a:ext cx="1390802" cy="191110"/>
          </a:xfrm>
          <a:prstGeom prst="rect">
            <a:avLst/>
          </a:prstGeom>
          <a:noFill/>
          <a:ln/>
        </p:spPr>
        <p:txBody>
          <a:bodyPr wrap="square" lIns="0" tIns="0" rIns="0" bIns="0" rtlCol="0" anchor="ctr"/>
          <a:lstStyle/>
          <a:p>
            <a:pPr marL="0" indent="0" algn="l">
              <a:buNone/>
            </a:pPr>
            <a:r>
              <a:rPr lang="en-US" sz="1000" b="1" dirty="0">
                <a:solidFill>
                  <a:srgbClr val="1F2937"/>
                </a:solidFill>
                <a:latin typeface="Roboto" pitchFamily="34" charset="0"/>
                <a:ea typeface="Roboto" pitchFamily="34" charset="-122"/>
                <a:cs typeface="Roboto" pitchFamily="34" charset="-120"/>
              </a:rPr>
              <a:t>2. Hội thoại</a:t>
            </a:r>
            <a:endParaRPr lang="en-US" sz="1000" dirty="0"/>
          </a:p>
        </p:txBody>
      </p:sp>
      <p:sp>
        <p:nvSpPr>
          <p:cNvPr id="25" name="Shape 12"/>
          <p:cNvSpPr/>
          <p:nvPr/>
        </p:nvSpPr>
        <p:spPr>
          <a:xfrm>
            <a:off x="1917497" y="4710074"/>
            <a:ext cx="9144" cy="304495"/>
          </a:xfrm>
          <a:prstGeom prst="rect">
            <a:avLst/>
          </a:prstGeom>
          <a:solidFill>
            <a:srgbClr val="FDE68A"/>
          </a:solidFill>
          <a:ln w="12700">
            <a:solidFill>
              <a:srgbClr val="FDE68A">
                <a:alpha val="0"/>
              </a:srgbClr>
            </a:solidFill>
            <a:prstDash val="solid"/>
          </a:ln>
        </p:spPr>
        <p:txBody>
          <a:bodyPr/>
          <a:lstStyle/>
          <a:p>
            <a:endParaRPr lang="en-US"/>
          </a:p>
        </p:txBody>
      </p:sp>
      <p:sp>
        <p:nvSpPr>
          <p:cNvPr id="26" name="Text 13"/>
          <p:cNvSpPr txBox="1"/>
          <p:nvPr/>
        </p:nvSpPr>
        <p:spPr>
          <a:xfrm>
            <a:off x="2002536" y="4710074"/>
            <a:ext cx="2610612" cy="305410"/>
          </a:xfrm>
          <a:prstGeom prst="rect">
            <a:avLst/>
          </a:prstGeom>
          <a:solidFill>
            <a:srgbClr val="FFFFFF">
              <a:alpha val="0"/>
            </a:srgbClr>
          </a:solidFill>
          <a:ln>
            <a:solidFill>
              <a:srgbClr val="FFFFFF">
                <a:alpha val="0"/>
              </a:srgbClr>
            </a:solidFill>
          </a:ln>
        </p:spPr>
        <p:txBody>
          <a:bodyPr wrap="square" lIns="0" tIns="0" rIns="0" bIns="0" rtlCol="0" anchor="t"/>
          <a:lstStyle/>
          <a:p>
            <a:pPr marL="0" indent="0" algn="l">
              <a:buNone/>
            </a:pPr>
            <a:r>
              <a:rPr lang="en-US" sz="800" dirty="0">
                <a:solidFill>
                  <a:srgbClr val="4B5563"/>
                </a:solidFill>
                <a:latin typeface="Roboto" pitchFamily="34" charset="0"/>
                <a:ea typeface="Roboto" pitchFamily="34" charset="-122"/>
                <a:cs typeface="Roboto" pitchFamily="34" charset="-120"/>
              </a:rPr>
              <a:t>Điều hướng hỏi đáp (LangGraph) để thu thập thông tin thiếu</a:t>
            </a:r>
            <a:endParaRPr lang="en-US" sz="800" dirty="0"/>
          </a:p>
        </p:txBody>
      </p:sp>
      <p:pic>
        <p:nvPicPr>
          <p:cNvPr id="27" name="Image 11" descr="preencoded.png"/>
          <p:cNvPicPr>
            <a:picLocks noChangeAspect="1"/>
          </p:cNvPicPr>
          <p:nvPr/>
        </p:nvPicPr>
        <p:blipFill>
          <a:blip r:embed="rId8"/>
          <a:srcRect l="-25" r="-25"/>
          <a:stretch/>
        </p:blipFill>
        <p:spPr>
          <a:xfrm>
            <a:off x="457200" y="5243170"/>
            <a:ext cx="4190695" cy="533095"/>
          </a:xfrm>
          <a:prstGeom prst="rect">
            <a:avLst/>
          </a:prstGeom>
        </p:spPr>
      </p:pic>
      <p:sp>
        <p:nvSpPr>
          <p:cNvPr id="28" name="Text 14"/>
          <p:cNvSpPr txBox="1"/>
          <p:nvPr/>
        </p:nvSpPr>
        <p:spPr>
          <a:xfrm>
            <a:off x="609905" y="5415077"/>
            <a:ext cx="1390802" cy="191110"/>
          </a:xfrm>
          <a:prstGeom prst="rect">
            <a:avLst/>
          </a:prstGeom>
          <a:noFill/>
          <a:ln/>
        </p:spPr>
        <p:txBody>
          <a:bodyPr wrap="square" lIns="0" tIns="0" rIns="0" bIns="0" rtlCol="0" anchor="ctr"/>
          <a:lstStyle/>
          <a:p>
            <a:pPr marL="0" indent="0" algn="l">
              <a:buNone/>
            </a:pPr>
            <a:r>
              <a:rPr lang="en-US" sz="1000" b="1" dirty="0">
                <a:solidFill>
                  <a:srgbClr val="1F2937"/>
                </a:solidFill>
                <a:latin typeface="Roboto" pitchFamily="34" charset="0"/>
                <a:ea typeface="Roboto" pitchFamily="34" charset="-122"/>
                <a:cs typeface="Roboto" pitchFamily="34" charset="-120"/>
              </a:rPr>
              <a:t>3. RAG</a:t>
            </a:r>
            <a:endParaRPr lang="en-US" sz="1000" dirty="0"/>
          </a:p>
        </p:txBody>
      </p:sp>
      <p:sp>
        <p:nvSpPr>
          <p:cNvPr id="29" name="Shape 15"/>
          <p:cNvSpPr/>
          <p:nvPr/>
        </p:nvSpPr>
        <p:spPr>
          <a:xfrm>
            <a:off x="1917497" y="5357470"/>
            <a:ext cx="9144" cy="304495"/>
          </a:xfrm>
          <a:prstGeom prst="rect">
            <a:avLst/>
          </a:prstGeom>
          <a:solidFill>
            <a:srgbClr val="FDE68A"/>
          </a:solidFill>
          <a:ln w="12700">
            <a:solidFill>
              <a:srgbClr val="FDE68A">
                <a:alpha val="0"/>
              </a:srgbClr>
            </a:solidFill>
            <a:prstDash val="solid"/>
          </a:ln>
        </p:spPr>
        <p:txBody>
          <a:bodyPr/>
          <a:lstStyle/>
          <a:p>
            <a:endParaRPr lang="en-US"/>
          </a:p>
        </p:txBody>
      </p:sp>
      <p:sp>
        <p:nvSpPr>
          <p:cNvPr id="30" name="Text 16"/>
          <p:cNvSpPr txBox="1"/>
          <p:nvPr/>
        </p:nvSpPr>
        <p:spPr>
          <a:xfrm>
            <a:off x="2002536" y="5357470"/>
            <a:ext cx="2610612" cy="305410"/>
          </a:xfrm>
          <a:prstGeom prst="rect">
            <a:avLst/>
          </a:prstGeom>
          <a:solidFill>
            <a:srgbClr val="FFFFFF">
              <a:alpha val="0"/>
            </a:srgbClr>
          </a:solidFill>
          <a:ln>
            <a:solidFill>
              <a:srgbClr val="FFFFFF">
                <a:alpha val="0"/>
              </a:srgbClr>
            </a:solidFill>
          </a:ln>
        </p:spPr>
        <p:txBody>
          <a:bodyPr wrap="square" lIns="0" tIns="0" rIns="0" bIns="0" rtlCol="0" anchor="t"/>
          <a:lstStyle/>
          <a:p>
            <a:pPr marL="0" indent="0" algn="l">
              <a:buNone/>
            </a:pPr>
            <a:r>
              <a:rPr lang="en-US" sz="800" dirty="0">
                <a:solidFill>
                  <a:srgbClr val="4B5563"/>
                </a:solidFill>
                <a:latin typeface="Roboto" pitchFamily="34" charset="0"/>
                <a:ea typeface="Roboto" pitchFamily="34" charset="-122"/>
                <a:cs typeface="Roboto" pitchFamily="34" charset="-120"/>
              </a:rPr>
              <a:t>Truy xuất Knowledge Base để sinh hướng dẫn sơ cứu</a:t>
            </a:r>
            <a:endParaRPr lang="en-US" sz="800" dirty="0"/>
          </a:p>
        </p:txBody>
      </p:sp>
      <p:pic>
        <p:nvPicPr>
          <p:cNvPr id="31" name="Image 12" descr="preencoded.png"/>
          <p:cNvPicPr>
            <a:picLocks noChangeAspect="1"/>
          </p:cNvPicPr>
          <p:nvPr/>
        </p:nvPicPr>
        <p:blipFill>
          <a:blip r:embed="rId9"/>
          <a:srcRect l="-33" r="-33"/>
          <a:stretch/>
        </p:blipFill>
        <p:spPr>
          <a:xfrm>
            <a:off x="457200" y="5891479"/>
            <a:ext cx="4190695" cy="418795"/>
          </a:xfrm>
          <a:prstGeom prst="rect">
            <a:avLst/>
          </a:prstGeom>
        </p:spPr>
      </p:pic>
      <p:sp>
        <p:nvSpPr>
          <p:cNvPr id="32" name="Text 17"/>
          <p:cNvSpPr txBox="1"/>
          <p:nvPr/>
        </p:nvSpPr>
        <p:spPr>
          <a:xfrm>
            <a:off x="609905" y="6005779"/>
            <a:ext cx="1390802" cy="191110"/>
          </a:xfrm>
          <a:prstGeom prst="rect">
            <a:avLst/>
          </a:prstGeom>
          <a:noFill/>
          <a:ln/>
        </p:spPr>
        <p:txBody>
          <a:bodyPr wrap="square" lIns="0" tIns="0" rIns="0" bIns="0" rtlCol="0" anchor="ctr"/>
          <a:lstStyle/>
          <a:p>
            <a:pPr marL="0" indent="0" algn="l">
              <a:buNone/>
            </a:pPr>
            <a:r>
              <a:rPr lang="en-US" sz="1000" b="1" dirty="0">
                <a:solidFill>
                  <a:srgbClr val="1F2937"/>
                </a:solidFill>
                <a:latin typeface="Roboto" pitchFamily="34" charset="0"/>
                <a:ea typeface="Roboto" pitchFamily="34" charset="-122"/>
                <a:cs typeface="Roboto" pitchFamily="34" charset="-120"/>
              </a:rPr>
              <a:t>4. Tổng hợp</a:t>
            </a:r>
            <a:endParaRPr lang="en-US" sz="1000" dirty="0"/>
          </a:p>
        </p:txBody>
      </p:sp>
      <p:sp>
        <p:nvSpPr>
          <p:cNvPr id="33" name="Shape 18"/>
          <p:cNvSpPr/>
          <p:nvPr/>
        </p:nvSpPr>
        <p:spPr>
          <a:xfrm>
            <a:off x="1917497" y="6024067"/>
            <a:ext cx="9144" cy="152705"/>
          </a:xfrm>
          <a:prstGeom prst="rect">
            <a:avLst/>
          </a:prstGeom>
          <a:solidFill>
            <a:srgbClr val="FDE68A"/>
          </a:solidFill>
          <a:ln w="12700">
            <a:solidFill>
              <a:srgbClr val="FDE68A">
                <a:alpha val="0"/>
              </a:srgbClr>
            </a:solidFill>
            <a:prstDash val="solid"/>
          </a:ln>
        </p:spPr>
        <p:txBody>
          <a:bodyPr/>
          <a:lstStyle/>
          <a:p>
            <a:endParaRPr lang="en-US"/>
          </a:p>
        </p:txBody>
      </p:sp>
      <p:sp>
        <p:nvSpPr>
          <p:cNvPr id="34" name="Text 19"/>
          <p:cNvSpPr txBox="1"/>
          <p:nvPr/>
        </p:nvSpPr>
        <p:spPr>
          <a:xfrm>
            <a:off x="2002536" y="6024067"/>
            <a:ext cx="2763317" cy="152705"/>
          </a:xfrm>
          <a:prstGeom prst="rect">
            <a:avLst/>
          </a:prstGeom>
          <a:solidFill>
            <a:srgbClr val="FFFFFF">
              <a:alpha val="0"/>
            </a:srgbClr>
          </a:solidFill>
          <a:ln>
            <a:solidFill>
              <a:srgbClr val="FFFFFF">
                <a:alpha val="0"/>
              </a:srgbClr>
            </a:solidFill>
          </a:ln>
        </p:spPr>
        <p:txBody>
          <a:bodyPr wrap="square" lIns="0" tIns="0" rIns="0" bIns="0" rtlCol="0" anchor="ctr"/>
          <a:lstStyle/>
          <a:p>
            <a:pPr marL="0" indent="0" algn="l">
              <a:buNone/>
            </a:pPr>
            <a:r>
              <a:rPr lang="en-US" sz="800" dirty="0">
                <a:solidFill>
                  <a:srgbClr val="4B5563"/>
                </a:solidFill>
                <a:latin typeface="Roboto" pitchFamily="34" charset="0"/>
                <a:ea typeface="Roboto" pitchFamily="34" charset="-122"/>
                <a:cs typeface="Roboto" pitchFamily="34" charset="-120"/>
              </a:rPr>
              <a:t>Điền slot vào cấu trúc Ticket thống nhất</a:t>
            </a:r>
            <a:endParaRPr lang="en-US" sz="800" dirty="0"/>
          </a:p>
        </p:txBody>
      </p:sp>
      <p:sp>
        <p:nvSpPr>
          <p:cNvPr id="35" name="Text 20"/>
          <p:cNvSpPr txBox="1"/>
          <p:nvPr/>
        </p:nvSpPr>
        <p:spPr>
          <a:xfrm>
            <a:off x="5105095" y="1257300"/>
            <a:ext cx="4305910" cy="305410"/>
          </a:xfrm>
          <a:prstGeom prst="rect">
            <a:avLst/>
          </a:prstGeom>
          <a:noFill/>
          <a:ln/>
        </p:spPr>
        <p:txBody>
          <a:bodyPr wrap="square" lIns="0" tIns="0" rIns="0" bIns="0" rtlCol="0" anchor="ctr"/>
          <a:lstStyle/>
          <a:p>
            <a:pPr marL="0" indent="0" algn="l">
              <a:buNone/>
            </a:pPr>
            <a:r>
              <a:rPr lang="en-US" sz="1000" b="1" dirty="0">
                <a:solidFill>
                  <a:srgbClr val="FFFFFF"/>
                </a:solidFill>
                <a:latin typeface="Montserrat" pitchFamily="34" charset="0"/>
                <a:ea typeface="Montserrat" pitchFamily="34" charset="-122"/>
                <a:cs typeface="Montserrat" pitchFamily="34" charset="-120"/>
              </a:rPr>
              <a:t>OUT</a:t>
            </a:r>
            <a:r>
              <a:rPr lang="en-US" sz="1300" b="1" dirty="0">
                <a:solidFill>
                  <a:srgbClr val="374151"/>
                </a:solidFill>
                <a:latin typeface="Montserrat" pitchFamily="34" charset="0"/>
                <a:ea typeface="Montserrat" pitchFamily="34" charset="-122"/>
                <a:cs typeface="Montserrat" pitchFamily="34" charset="-120"/>
              </a:rPr>
              <a:t> Đầu ra (Output) </a:t>
            </a:r>
            <a:endParaRPr lang="en-US" sz="1300" dirty="0"/>
          </a:p>
        </p:txBody>
      </p:sp>
      <p:pic>
        <p:nvPicPr>
          <p:cNvPr id="36" name="Image 13" descr="preencoded.png"/>
          <p:cNvPicPr>
            <a:picLocks noChangeAspect="1"/>
          </p:cNvPicPr>
          <p:nvPr/>
        </p:nvPicPr>
        <p:blipFill>
          <a:blip r:embed="rId10"/>
          <a:srcRect t="-4" b="-4"/>
          <a:stretch/>
        </p:blipFill>
        <p:spPr>
          <a:xfrm>
            <a:off x="5105095" y="1676095"/>
            <a:ext cx="4190695" cy="685800"/>
          </a:xfrm>
          <a:prstGeom prst="rect">
            <a:avLst/>
          </a:prstGeom>
        </p:spPr>
      </p:pic>
      <p:sp>
        <p:nvSpPr>
          <p:cNvPr id="37" name="Text 21"/>
          <p:cNvSpPr txBox="1"/>
          <p:nvPr/>
        </p:nvSpPr>
        <p:spPr>
          <a:xfrm>
            <a:off x="5543093" y="1828800"/>
            <a:ext cx="3715207" cy="191110"/>
          </a:xfrm>
          <a:prstGeom prst="rect">
            <a:avLst/>
          </a:prstGeom>
          <a:noFill/>
          <a:ln/>
        </p:spPr>
        <p:txBody>
          <a:bodyPr wrap="square" lIns="0" tIns="0" rIns="0" bIns="0" rtlCol="0" anchor="ctr"/>
          <a:lstStyle/>
          <a:p>
            <a:pPr marL="0" indent="0" algn="l">
              <a:buNone/>
            </a:pPr>
            <a:r>
              <a:rPr lang="en-US" sz="1000" b="1" dirty="0">
                <a:solidFill>
                  <a:srgbClr val="1F2937"/>
                </a:solidFill>
                <a:latin typeface="Roboto" pitchFamily="34" charset="0"/>
                <a:ea typeface="Roboto" pitchFamily="34" charset="-122"/>
                <a:cs typeface="Roboto" pitchFamily="34" charset="-120"/>
              </a:rPr>
              <a:t>Phản hồi tương tác</a:t>
            </a:r>
            <a:endParaRPr lang="en-US" sz="1000" dirty="0"/>
          </a:p>
        </p:txBody>
      </p:sp>
      <p:pic>
        <p:nvPicPr>
          <p:cNvPr id="38" name="Image 14" descr="preencoded.png"/>
          <p:cNvPicPr>
            <a:picLocks noChangeAspect="1"/>
          </p:cNvPicPr>
          <p:nvPr/>
        </p:nvPicPr>
        <p:blipFill>
          <a:blip r:embed="rId11"/>
          <a:srcRect l="-1233" r="-1233"/>
          <a:stretch/>
        </p:blipFill>
        <p:spPr>
          <a:xfrm>
            <a:off x="5295290" y="1855318"/>
            <a:ext cx="170993" cy="133502"/>
          </a:xfrm>
          <a:prstGeom prst="rect">
            <a:avLst/>
          </a:prstGeom>
        </p:spPr>
      </p:pic>
      <p:sp>
        <p:nvSpPr>
          <p:cNvPr id="39" name="Text 22"/>
          <p:cNvSpPr txBox="1"/>
          <p:nvPr/>
        </p:nvSpPr>
        <p:spPr>
          <a:xfrm>
            <a:off x="5295290" y="2057400"/>
            <a:ext cx="3963010" cy="152705"/>
          </a:xfrm>
          <a:prstGeom prst="rect">
            <a:avLst/>
          </a:prstGeom>
          <a:noFill/>
          <a:ln/>
        </p:spPr>
        <p:txBody>
          <a:bodyPr wrap="square" lIns="0" tIns="0" rIns="0" bIns="0" rtlCol="0" anchor="ctr"/>
          <a:lstStyle/>
          <a:p>
            <a:pPr marL="0" indent="0" algn="l">
              <a:buNone/>
            </a:pPr>
            <a:r>
              <a:rPr lang="en-US" sz="800" dirty="0">
                <a:solidFill>
                  <a:srgbClr val="4B5563"/>
                </a:solidFill>
                <a:latin typeface="Roboto" pitchFamily="34" charset="0"/>
                <a:ea typeface="Roboto" pitchFamily="34" charset="-122"/>
                <a:cs typeface="Roboto" pitchFamily="34" charset="-120"/>
              </a:rPr>
              <a:t>Hướng dẫn sơ cứu, trấn an, xác nhận thông tin đã nhận.</a:t>
            </a:r>
            <a:endParaRPr lang="en-US" sz="800" dirty="0"/>
          </a:p>
        </p:txBody>
      </p:sp>
      <p:pic>
        <p:nvPicPr>
          <p:cNvPr id="40" name="Image 15" descr="preencoded.png"/>
          <p:cNvPicPr>
            <a:picLocks noChangeAspect="1"/>
          </p:cNvPicPr>
          <p:nvPr/>
        </p:nvPicPr>
        <p:blipFill>
          <a:blip r:embed="rId12"/>
          <a:srcRect l="-2" r="-2"/>
          <a:stretch/>
        </p:blipFill>
        <p:spPr>
          <a:xfrm>
            <a:off x="5105095" y="2476195"/>
            <a:ext cx="4190695" cy="1352398"/>
          </a:xfrm>
          <a:prstGeom prst="rect">
            <a:avLst/>
          </a:prstGeom>
        </p:spPr>
      </p:pic>
      <p:sp>
        <p:nvSpPr>
          <p:cNvPr id="41" name="Text 23"/>
          <p:cNvSpPr txBox="1"/>
          <p:nvPr/>
        </p:nvSpPr>
        <p:spPr>
          <a:xfrm>
            <a:off x="5476342" y="2628900"/>
            <a:ext cx="3781958" cy="191110"/>
          </a:xfrm>
          <a:prstGeom prst="rect">
            <a:avLst/>
          </a:prstGeom>
          <a:noFill/>
          <a:ln/>
        </p:spPr>
        <p:txBody>
          <a:bodyPr wrap="square" lIns="0" tIns="0" rIns="0" bIns="0" rtlCol="0" anchor="ctr"/>
          <a:lstStyle/>
          <a:p>
            <a:pPr marL="0" indent="0" algn="l">
              <a:buNone/>
            </a:pPr>
            <a:r>
              <a:rPr lang="en-US" sz="1000" b="1" dirty="0">
                <a:solidFill>
                  <a:srgbClr val="1F2937"/>
                </a:solidFill>
                <a:latin typeface="Roboto" pitchFamily="34" charset="0"/>
                <a:ea typeface="Roboto" pitchFamily="34" charset="-122"/>
                <a:cs typeface="Roboto" pitchFamily="34" charset="-120"/>
              </a:rPr>
              <a:t>Phiếu tin khẩn cấp (Ticket)</a:t>
            </a:r>
            <a:endParaRPr lang="en-US" sz="1000" dirty="0"/>
          </a:p>
        </p:txBody>
      </p:sp>
      <p:pic>
        <p:nvPicPr>
          <p:cNvPr id="42" name="Image 16" descr="preencoded.png"/>
          <p:cNvPicPr>
            <a:picLocks noChangeAspect="1"/>
          </p:cNvPicPr>
          <p:nvPr/>
        </p:nvPicPr>
        <p:blipFill>
          <a:blip r:embed="rId13"/>
          <a:srcRect l="-2512" r="-2512"/>
          <a:stretch/>
        </p:blipFill>
        <p:spPr>
          <a:xfrm>
            <a:off x="5295290" y="2655418"/>
            <a:ext cx="105156" cy="133502"/>
          </a:xfrm>
          <a:prstGeom prst="rect">
            <a:avLst/>
          </a:prstGeom>
        </p:spPr>
      </p:pic>
      <p:sp>
        <p:nvSpPr>
          <p:cNvPr id="43" name="Shape 24"/>
          <p:cNvSpPr/>
          <p:nvPr/>
        </p:nvSpPr>
        <p:spPr>
          <a:xfrm>
            <a:off x="5295290" y="2895905"/>
            <a:ext cx="3847795" cy="780898"/>
          </a:xfrm>
          <a:prstGeom prst="roundRect">
            <a:avLst>
              <a:gd name="adj" fmla="val 5712"/>
            </a:avLst>
          </a:prstGeom>
          <a:solidFill>
            <a:srgbClr val="FFFFFF"/>
          </a:solidFill>
          <a:ln w="12700">
            <a:solidFill>
              <a:srgbClr val="D1FAE5"/>
            </a:solidFill>
            <a:prstDash val="solid"/>
          </a:ln>
        </p:spPr>
        <p:txBody>
          <a:bodyPr/>
          <a:lstStyle/>
          <a:p>
            <a:endParaRPr lang="en-US"/>
          </a:p>
        </p:txBody>
      </p:sp>
      <p:sp>
        <p:nvSpPr>
          <p:cNvPr id="44" name="Text 25"/>
          <p:cNvSpPr txBox="1"/>
          <p:nvPr/>
        </p:nvSpPr>
        <p:spPr>
          <a:xfrm>
            <a:off x="5381244" y="2980944"/>
            <a:ext cx="3791102" cy="152705"/>
          </a:xfrm>
          <a:prstGeom prst="rect">
            <a:avLst/>
          </a:prstGeom>
          <a:noFill/>
          <a:ln/>
        </p:spPr>
        <p:txBody>
          <a:bodyPr wrap="square" lIns="0" tIns="0" rIns="0" bIns="0" rtlCol="0" anchor="ctr"/>
          <a:lstStyle/>
          <a:p>
            <a:pPr marL="0" indent="0" algn="l">
              <a:buNone/>
            </a:pPr>
            <a:r>
              <a:rPr lang="en-US" sz="800" dirty="0">
                <a:solidFill>
                  <a:srgbClr val="4B5563"/>
                </a:solidFill>
                <a:latin typeface="ui-monospace" pitchFamily="34" charset="0"/>
                <a:ea typeface="ui-monospace" pitchFamily="34" charset="-122"/>
                <a:cs typeface="ui-monospace" pitchFamily="34" charset="-120"/>
              </a:rPr>
              <a:t>ID: FR-20260104-001</a:t>
            </a:r>
            <a:endParaRPr lang="en-US" sz="800" dirty="0"/>
          </a:p>
        </p:txBody>
      </p:sp>
      <p:sp>
        <p:nvSpPr>
          <p:cNvPr id="45" name="Text 26"/>
          <p:cNvSpPr txBox="1"/>
          <p:nvPr/>
        </p:nvSpPr>
        <p:spPr>
          <a:xfrm>
            <a:off x="5381244" y="3133649"/>
            <a:ext cx="3791102" cy="152705"/>
          </a:xfrm>
          <a:prstGeom prst="rect">
            <a:avLst/>
          </a:prstGeom>
          <a:noFill/>
          <a:ln/>
        </p:spPr>
        <p:txBody>
          <a:bodyPr wrap="square" lIns="0" tIns="0" rIns="0" bIns="0" rtlCol="0" anchor="ctr"/>
          <a:lstStyle/>
          <a:p>
            <a:pPr marL="0" indent="0" algn="l">
              <a:buNone/>
            </a:pPr>
            <a:r>
              <a:rPr lang="en-US" sz="800" dirty="0">
                <a:solidFill>
                  <a:srgbClr val="4B5563"/>
                </a:solidFill>
                <a:latin typeface="ui-monospace" pitchFamily="34" charset="0"/>
                <a:ea typeface="ui-monospace" pitchFamily="34" charset="-122"/>
                <a:cs typeface="ui-monospace" pitchFamily="34" charset="-120"/>
              </a:rPr>
              <a:t>Type: FIRE_RESCUE | Priority: CRITICAL</a:t>
            </a:r>
            <a:endParaRPr lang="en-US" sz="800" dirty="0"/>
          </a:p>
        </p:txBody>
      </p:sp>
      <p:sp>
        <p:nvSpPr>
          <p:cNvPr id="46" name="Text 27"/>
          <p:cNvSpPr txBox="1"/>
          <p:nvPr/>
        </p:nvSpPr>
        <p:spPr>
          <a:xfrm>
            <a:off x="5381244" y="3286354"/>
            <a:ext cx="3791102" cy="152705"/>
          </a:xfrm>
          <a:prstGeom prst="rect">
            <a:avLst/>
          </a:prstGeom>
          <a:noFill/>
          <a:ln/>
        </p:spPr>
        <p:txBody>
          <a:bodyPr wrap="square" lIns="0" tIns="0" rIns="0" bIns="0" rtlCol="0" anchor="ctr"/>
          <a:lstStyle/>
          <a:p>
            <a:pPr marL="0" indent="0" algn="l">
              <a:buNone/>
            </a:pPr>
            <a:r>
              <a:rPr lang="en-US" sz="800" dirty="0">
                <a:solidFill>
                  <a:srgbClr val="4B5563"/>
                </a:solidFill>
                <a:latin typeface="ui-monospace" pitchFamily="34" charset="0"/>
                <a:ea typeface="ui-monospace" pitchFamily="34" charset="-122"/>
                <a:cs typeface="ui-monospace" pitchFamily="34" charset="-120"/>
              </a:rPr>
              <a:t>Loc: 123 ABC Str, Dist Y, HCMC</a:t>
            </a:r>
            <a:endParaRPr lang="en-US" sz="800" dirty="0"/>
          </a:p>
        </p:txBody>
      </p:sp>
      <p:sp>
        <p:nvSpPr>
          <p:cNvPr id="47" name="Text 28"/>
          <p:cNvSpPr txBox="1"/>
          <p:nvPr/>
        </p:nvSpPr>
        <p:spPr>
          <a:xfrm>
            <a:off x="5381244" y="3438144"/>
            <a:ext cx="3791102" cy="152705"/>
          </a:xfrm>
          <a:prstGeom prst="rect">
            <a:avLst/>
          </a:prstGeom>
          <a:noFill/>
          <a:ln/>
        </p:spPr>
        <p:txBody>
          <a:bodyPr wrap="square" lIns="0" tIns="0" rIns="0" bIns="0" rtlCol="0" anchor="ctr"/>
          <a:lstStyle/>
          <a:p>
            <a:pPr marL="0" indent="0" algn="l">
              <a:buNone/>
            </a:pPr>
            <a:r>
              <a:rPr lang="en-US" sz="800" dirty="0">
                <a:solidFill>
                  <a:srgbClr val="4B5563"/>
                </a:solidFill>
                <a:latin typeface="ui-monospace" pitchFamily="34" charset="0"/>
                <a:ea typeface="ui-monospace" pitchFamily="34" charset="-122"/>
                <a:cs typeface="ui-monospace" pitchFamily="34" charset="-120"/>
              </a:rPr>
              <a:t>Victims: 2 | Status: Trapped</a:t>
            </a:r>
            <a:endParaRPr lang="en-US" sz="800" dirty="0"/>
          </a:p>
        </p:txBody>
      </p:sp>
      <p:sp>
        <p:nvSpPr>
          <p:cNvPr id="48" name="Shape 29"/>
          <p:cNvSpPr/>
          <p:nvPr/>
        </p:nvSpPr>
        <p:spPr>
          <a:xfrm>
            <a:off x="5105095" y="4134002"/>
            <a:ext cx="4190695" cy="2723998"/>
          </a:xfrm>
          <a:prstGeom prst="roundRect">
            <a:avLst>
              <a:gd name="adj" fmla="val 1408"/>
            </a:avLst>
          </a:prstGeom>
          <a:solidFill>
            <a:srgbClr val="F9FAFB"/>
          </a:solidFill>
          <a:ln w="12700">
            <a:solidFill>
              <a:srgbClr val="E5E7EB"/>
            </a:solidFill>
            <a:prstDash val="solid"/>
          </a:ln>
        </p:spPr>
        <p:txBody>
          <a:bodyPr/>
          <a:lstStyle/>
          <a:p>
            <a:endParaRPr lang="en-US"/>
          </a:p>
        </p:txBody>
      </p:sp>
      <p:sp>
        <p:nvSpPr>
          <p:cNvPr id="49" name="Shape 30"/>
          <p:cNvSpPr/>
          <p:nvPr/>
        </p:nvSpPr>
        <p:spPr>
          <a:xfrm>
            <a:off x="8221370" y="4143146"/>
            <a:ext cx="1067105" cy="228600"/>
          </a:xfrm>
          <a:prstGeom prst="rect">
            <a:avLst/>
          </a:prstGeom>
          <a:noFill/>
          <a:ln/>
        </p:spPr>
        <p:txBody>
          <a:bodyPr/>
          <a:lstStyle/>
          <a:p>
            <a:endParaRPr lang="en-US"/>
          </a:p>
        </p:txBody>
      </p:sp>
      <p:sp>
        <p:nvSpPr>
          <p:cNvPr id="50" name="Text 31"/>
          <p:cNvSpPr/>
          <p:nvPr/>
        </p:nvSpPr>
        <p:spPr>
          <a:xfrm>
            <a:off x="8221370" y="4143146"/>
            <a:ext cx="1067105" cy="228600"/>
          </a:xfrm>
          <a:prstGeom prst="rect">
            <a:avLst/>
          </a:prstGeom>
          <a:solidFill>
            <a:srgbClr val="E5E7EB"/>
          </a:solidFill>
          <a:ln>
            <a:solidFill>
              <a:srgbClr val="FFFFFF">
                <a:alpha val="0"/>
              </a:srgbClr>
            </a:solidFill>
          </a:ln>
        </p:spPr>
        <p:txBody>
          <a:bodyPr wrap="square" lIns="0" tIns="0" rIns="0" bIns="0" rtlCol="0" anchor="ctr"/>
          <a:lstStyle/>
          <a:p>
            <a:pPr marL="0" indent="0" algn="ctr">
              <a:buNone/>
            </a:pPr>
            <a:r>
              <a:rPr lang="en-US" sz="800" b="1" dirty="0">
                <a:solidFill>
                  <a:srgbClr val="4B5563"/>
                </a:solidFill>
                <a:latin typeface="Roboto" pitchFamily="34" charset="0"/>
                <a:ea typeface="Roboto" pitchFamily="34" charset="-122"/>
                <a:cs typeface="Roboto" pitchFamily="34" charset="-120"/>
              </a:rPr>
              <a:t>PHẠM VI ĐỀ TÀI</a:t>
            </a:r>
            <a:endParaRPr lang="en-US" sz="800" dirty="0"/>
          </a:p>
        </p:txBody>
      </p:sp>
      <p:sp>
        <p:nvSpPr>
          <p:cNvPr id="51" name="Text 32"/>
          <p:cNvSpPr txBox="1"/>
          <p:nvPr/>
        </p:nvSpPr>
        <p:spPr>
          <a:xfrm>
            <a:off x="5591556" y="4371746"/>
            <a:ext cx="3581705" cy="267005"/>
          </a:xfrm>
          <a:prstGeom prst="rect">
            <a:avLst/>
          </a:prstGeom>
          <a:noFill/>
          <a:ln/>
        </p:spPr>
        <p:txBody>
          <a:bodyPr wrap="square" lIns="0" tIns="0" rIns="0" bIns="0" rtlCol="0" anchor="ctr"/>
          <a:lstStyle/>
          <a:p>
            <a:pPr marL="0" indent="0" algn="l">
              <a:buNone/>
            </a:pPr>
            <a:r>
              <a:rPr lang="en-US" sz="1300" b="1" dirty="0">
                <a:solidFill>
                  <a:srgbClr val="0056B3"/>
                </a:solidFill>
                <a:latin typeface="Montserrat" pitchFamily="34" charset="0"/>
                <a:ea typeface="Montserrat" pitchFamily="34" charset="-122"/>
                <a:cs typeface="Montserrat" pitchFamily="34" charset="-120"/>
              </a:rPr>
              <a:t> Giới hạn &amp; Phạm vi </a:t>
            </a:r>
            <a:endParaRPr lang="en-US" sz="1300" dirty="0"/>
          </a:p>
        </p:txBody>
      </p:sp>
      <p:pic>
        <p:nvPicPr>
          <p:cNvPr id="52" name="Image 17" descr="preencoded.png"/>
          <p:cNvPicPr>
            <a:picLocks noChangeAspect="1"/>
          </p:cNvPicPr>
          <p:nvPr/>
        </p:nvPicPr>
        <p:blipFill>
          <a:blip r:embed="rId14"/>
          <a:srcRect/>
          <a:stretch/>
        </p:blipFill>
        <p:spPr>
          <a:xfrm>
            <a:off x="5343754" y="4419295"/>
            <a:ext cx="170993" cy="170993"/>
          </a:xfrm>
          <a:prstGeom prst="rect">
            <a:avLst/>
          </a:prstGeom>
        </p:spPr>
      </p:pic>
      <p:pic>
        <p:nvPicPr>
          <p:cNvPr id="53" name="Image 18" descr="preencoded.png"/>
          <p:cNvPicPr>
            <a:picLocks noChangeAspect="1"/>
          </p:cNvPicPr>
          <p:nvPr/>
        </p:nvPicPr>
        <p:blipFill>
          <a:blip r:embed="rId15"/>
          <a:srcRect/>
          <a:stretch/>
        </p:blipFill>
        <p:spPr>
          <a:xfrm>
            <a:off x="5343754" y="4828946"/>
            <a:ext cx="133502" cy="133502"/>
          </a:xfrm>
          <a:prstGeom prst="rect">
            <a:avLst/>
          </a:prstGeom>
        </p:spPr>
      </p:pic>
      <p:sp>
        <p:nvSpPr>
          <p:cNvPr id="54" name="Text 33"/>
          <p:cNvSpPr txBox="1"/>
          <p:nvPr/>
        </p:nvSpPr>
        <p:spPr>
          <a:xfrm>
            <a:off x="5553151" y="5019142"/>
            <a:ext cx="3581705" cy="305410"/>
          </a:xfrm>
          <a:prstGeom prst="rect">
            <a:avLst/>
          </a:prstGeom>
          <a:noFill/>
          <a:ln/>
        </p:spPr>
        <p:txBody>
          <a:bodyPr wrap="square" lIns="0" tIns="0" rIns="0" bIns="0" rtlCol="0" anchor="t"/>
          <a:lstStyle/>
          <a:p>
            <a:pPr marL="0" indent="0" algn="l">
              <a:buNone/>
            </a:pPr>
            <a:r>
              <a:rPr lang="en-US" sz="800" dirty="0">
                <a:solidFill>
                  <a:srgbClr val="4B5563"/>
                </a:solidFill>
                <a:latin typeface="Roboto" pitchFamily="34" charset="0"/>
                <a:ea typeface="Roboto" pitchFamily="34" charset="-122"/>
                <a:cs typeface="Roboto" pitchFamily="34" charset="-120"/>
              </a:rPr>
              <a:t>Y tế (Medical), Cháy nổ (Fire), An ninh (Security). Không bao gồm thảm họa thiên nhiên diện rộng.</a:t>
            </a:r>
            <a:endParaRPr lang="en-US" sz="800" dirty="0"/>
          </a:p>
        </p:txBody>
      </p:sp>
      <p:pic>
        <p:nvPicPr>
          <p:cNvPr id="55" name="Image 19" descr="preencoded.png"/>
          <p:cNvPicPr>
            <a:picLocks noChangeAspect="1"/>
          </p:cNvPicPr>
          <p:nvPr/>
        </p:nvPicPr>
        <p:blipFill>
          <a:blip r:embed="rId15"/>
          <a:srcRect/>
          <a:stretch/>
        </p:blipFill>
        <p:spPr>
          <a:xfrm>
            <a:off x="5343754" y="5476342"/>
            <a:ext cx="133502" cy="133502"/>
          </a:xfrm>
          <a:prstGeom prst="rect">
            <a:avLst/>
          </a:prstGeom>
        </p:spPr>
      </p:pic>
      <p:sp>
        <p:nvSpPr>
          <p:cNvPr id="56" name="Text 34"/>
          <p:cNvSpPr txBox="1"/>
          <p:nvPr/>
        </p:nvSpPr>
        <p:spPr>
          <a:xfrm>
            <a:off x="5553151" y="5667451"/>
            <a:ext cx="3581705" cy="305410"/>
          </a:xfrm>
          <a:prstGeom prst="rect">
            <a:avLst/>
          </a:prstGeom>
          <a:noFill/>
          <a:ln/>
        </p:spPr>
        <p:txBody>
          <a:bodyPr wrap="square" lIns="0" tIns="0" rIns="0" bIns="0" rtlCol="0" anchor="t"/>
          <a:lstStyle/>
          <a:p>
            <a:pPr marL="0" indent="0" algn="l">
              <a:buNone/>
            </a:pPr>
            <a:r>
              <a:rPr lang="en-US" sz="800" dirty="0">
                <a:solidFill>
                  <a:srgbClr val="4B5563"/>
                </a:solidFill>
                <a:latin typeface="Roboto" pitchFamily="34" charset="0"/>
                <a:ea typeface="Roboto" pitchFamily="34" charset="-122"/>
                <a:cs typeface="Roboto" pitchFamily="34" charset="-120"/>
              </a:rPr>
              <a:t>Chỉ mô phỏng việc gửi tin đến 113/114/115, không kết nối hạ tầng thực tế.</a:t>
            </a:r>
            <a:endParaRPr lang="en-US" sz="800" dirty="0"/>
          </a:p>
        </p:txBody>
      </p:sp>
      <p:pic>
        <p:nvPicPr>
          <p:cNvPr id="57" name="Image 20" descr="preencoded.png"/>
          <p:cNvPicPr>
            <a:picLocks noChangeAspect="1"/>
          </p:cNvPicPr>
          <p:nvPr/>
        </p:nvPicPr>
        <p:blipFill>
          <a:blip r:embed="rId15"/>
          <a:srcRect/>
          <a:stretch/>
        </p:blipFill>
        <p:spPr>
          <a:xfrm>
            <a:off x="5343754" y="6124651"/>
            <a:ext cx="133502" cy="133502"/>
          </a:xfrm>
          <a:prstGeom prst="rect">
            <a:avLst/>
          </a:prstGeom>
        </p:spPr>
      </p:pic>
      <p:sp>
        <p:nvSpPr>
          <p:cNvPr id="58" name="Text 35"/>
          <p:cNvSpPr txBox="1"/>
          <p:nvPr/>
        </p:nvSpPr>
        <p:spPr>
          <a:xfrm>
            <a:off x="5553151" y="6314846"/>
            <a:ext cx="3581705" cy="305410"/>
          </a:xfrm>
          <a:prstGeom prst="rect">
            <a:avLst/>
          </a:prstGeom>
          <a:noFill/>
          <a:ln/>
        </p:spPr>
        <p:txBody>
          <a:bodyPr wrap="square" lIns="0" tIns="0" rIns="0" bIns="0" rtlCol="0" anchor="t"/>
          <a:lstStyle/>
          <a:p>
            <a:pPr marL="0" indent="0" algn="l">
              <a:buNone/>
            </a:pPr>
            <a:r>
              <a:rPr lang="en-US" sz="800" dirty="0">
                <a:solidFill>
                  <a:srgbClr val="4B5563"/>
                </a:solidFill>
                <a:latin typeface="Roboto" pitchFamily="34" charset="0"/>
                <a:ea typeface="Roboto" pitchFamily="34" charset="-122"/>
                <a:cs typeface="Roboto" pitchFamily="34" charset="-120"/>
              </a:rPr>
              <a:t>Web App responsive cho Mobile &amp; Desktop. Voice tích hợp qua Web Speech API &amp; TTS.</a:t>
            </a:r>
            <a:endParaRPr lang="en-US" sz="800" dirty="0"/>
          </a:p>
        </p:txBody>
      </p:sp>
      <p:sp>
        <p:nvSpPr>
          <p:cNvPr id="59" name="Shape 36"/>
          <p:cNvSpPr/>
          <p:nvPr/>
        </p:nvSpPr>
        <p:spPr>
          <a:xfrm>
            <a:off x="0" y="7162495"/>
            <a:ext cx="9752990" cy="161849"/>
          </a:xfrm>
          <a:prstGeom prst="rect">
            <a:avLst/>
          </a:prstGeom>
          <a:solidFill>
            <a:srgbClr val="F9FAFB"/>
          </a:solidFill>
          <a:ln/>
        </p:spPr>
        <p:txBody>
          <a:bodyPr/>
          <a:lstStyle/>
          <a:p>
            <a:endParaRPr lang="en-US"/>
          </a:p>
        </p:txBody>
      </p:sp>
      <p:sp>
        <p:nvSpPr>
          <p:cNvPr id="60" name="Shape 37"/>
          <p:cNvSpPr/>
          <p:nvPr/>
        </p:nvSpPr>
        <p:spPr>
          <a:xfrm>
            <a:off x="0" y="7162495"/>
            <a:ext cx="9752990" cy="9144"/>
          </a:xfrm>
          <a:prstGeom prst="rect">
            <a:avLst/>
          </a:prstGeom>
          <a:solidFill>
            <a:srgbClr val="E5E7EB"/>
          </a:solidFill>
          <a:ln w="12700">
            <a:solidFill>
              <a:srgbClr val="E5E7EB">
                <a:alpha val="0"/>
              </a:srgbClr>
            </a:solidFill>
            <a:prstDash val="solid"/>
          </a:ln>
        </p:spPr>
        <p:txBody>
          <a:bodyPr/>
          <a:lstStyle/>
          <a:p>
            <a:endParaRPr lang="en-US"/>
          </a:p>
        </p:txBody>
      </p:sp>
      <p:sp>
        <p:nvSpPr>
          <p:cNvPr id="62" name="Text 39"/>
          <p:cNvSpPr txBox="1"/>
          <p:nvPr/>
        </p:nvSpPr>
        <p:spPr>
          <a:xfrm>
            <a:off x="8913571" y="7172554"/>
            <a:ext cx="467258" cy="152705"/>
          </a:xfrm>
          <a:prstGeom prst="rect">
            <a:avLst/>
          </a:prstGeom>
          <a:noFill/>
          <a:ln/>
        </p:spPr>
        <p:txBody>
          <a:bodyPr wrap="square" lIns="0" tIns="0" rIns="0" bIns="0" rtlCol="0" anchor="ctr"/>
          <a:lstStyle/>
          <a:p>
            <a:pPr marL="0" indent="0" algn="l">
              <a:buNone/>
            </a:pPr>
            <a:r>
              <a:rPr lang="en-US" sz="800" dirty="0">
                <a:solidFill>
                  <a:srgbClr val="6B7280"/>
                </a:solidFill>
                <a:latin typeface="Roboto" pitchFamily="34" charset="0"/>
                <a:ea typeface="Roboto" pitchFamily="34" charset="-122"/>
                <a:cs typeface="Roboto" pitchFamily="34" charset="-120"/>
              </a:rPr>
              <a:t>Trang 4</a:t>
            </a:r>
            <a:endParaRPr lang="en-US" sz="800" dirty="0"/>
          </a:p>
        </p:txBody>
      </p:sp>
      <p:pic>
        <p:nvPicPr>
          <p:cNvPr id="63" name="Image 21" descr="preencoded.png"/>
          <p:cNvPicPr>
            <a:picLocks noChangeAspect="1"/>
          </p:cNvPicPr>
          <p:nvPr/>
        </p:nvPicPr>
        <p:blipFill>
          <a:blip r:embed="rId16"/>
          <a:srcRect t="-19" b="-19"/>
          <a:stretch/>
        </p:blipFill>
        <p:spPr>
          <a:xfrm>
            <a:off x="0" y="0"/>
            <a:ext cx="9752990" cy="952805"/>
          </a:xfrm>
          <a:prstGeom prst="rect">
            <a:avLst/>
          </a:prstGeom>
        </p:spPr>
      </p:pic>
      <p:sp>
        <p:nvSpPr>
          <p:cNvPr id="64" name="Text 40"/>
          <p:cNvSpPr txBox="1"/>
          <p:nvPr/>
        </p:nvSpPr>
        <p:spPr>
          <a:xfrm>
            <a:off x="933602" y="228600"/>
            <a:ext cx="3421685" cy="267005"/>
          </a:xfrm>
          <a:prstGeom prst="rect">
            <a:avLst/>
          </a:prstGeom>
          <a:noFill/>
          <a:ln/>
        </p:spPr>
        <p:txBody>
          <a:bodyPr wrap="square" lIns="0" tIns="0" rIns="0" bIns="0" rtlCol="0" anchor="ctr"/>
          <a:lstStyle/>
          <a:p>
            <a:pPr marL="0" indent="0" algn="l">
              <a:buNone/>
            </a:pPr>
            <a:r>
              <a:rPr lang="en-US" sz="1400" b="1" dirty="0">
                <a:solidFill>
                  <a:srgbClr val="1F2937"/>
                </a:solidFill>
                <a:latin typeface="Montserrat" pitchFamily="34" charset="0"/>
                <a:ea typeface="Montserrat" pitchFamily="34" charset="-122"/>
                <a:cs typeface="Montserrat" pitchFamily="34" charset="-120"/>
              </a:rPr>
              <a:t>Phát biểu bài toán &amp; Phạm vi</a:t>
            </a:r>
            <a:endParaRPr lang="en-US" sz="1400" dirty="0"/>
          </a:p>
        </p:txBody>
      </p:sp>
      <p:sp>
        <p:nvSpPr>
          <p:cNvPr id="65" name="Text 41"/>
          <p:cNvSpPr txBox="1"/>
          <p:nvPr/>
        </p:nvSpPr>
        <p:spPr>
          <a:xfrm>
            <a:off x="933602" y="495605"/>
            <a:ext cx="3715207" cy="191110"/>
          </a:xfrm>
          <a:prstGeom prst="rect">
            <a:avLst/>
          </a:prstGeom>
          <a:noFill/>
          <a:ln/>
        </p:spPr>
        <p:txBody>
          <a:bodyPr wrap="square" lIns="0" tIns="0" rIns="0" bIns="0" rtlCol="0" anchor="ctr"/>
          <a:lstStyle/>
          <a:p>
            <a:pPr marL="0" indent="0" algn="l">
              <a:buNone/>
            </a:pPr>
            <a:r>
              <a:rPr lang="en-US" sz="1000" dirty="0">
                <a:solidFill>
                  <a:srgbClr val="6B7280"/>
                </a:solidFill>
                <a:latin typeface="Roboto" pitchFamily="34" charset="0"/>
                <a:ea typeface="Roboto" pitchFamily="34" charset="-122"/>
                <a:cs typeface="Roboto" pitchFamily="34" charset="-120"/>
              </a:rPr>
              <a:t>Input - Processing - Output &amp; Giới hạn đề tài</a:t>
            </a:r>
            <a:endParaRPr lang="en-US" sz="1000" dirty="0"/>
          </a:p>
        </p:txBody>
      </p:sp>
      <p:pic>
        <p:nvPicPr>
          <p:cNvPr id="66" name="Image 22" descr="preencoded.png"/>
          <p:cNvPicPr>
            <a:picLocks noChangeAspect="1"/>
          </p:cNvPicPr>
          <p:nvPr/>
        </p:nvPicPr>
        <p:blipFill>
          <a:blip r:embed="rId17"/>
          <a:srcRect l="-427" r="-427"/>
          <a:stretch/>
        </p:blipFill>
        <p:spPr>
          <a:xfrm>
            <a:off x="457200" y="302666"/>
            <a:ext cx="323698" cy="285293"/>
          </a:xfrm>
          <a:prstGeom prst="rect">
            <a:avLst/>
          </a:prstGeom>
        </p:spPr>
      </p:pic>
      <p:sp>
        <p:nvSpPr>
          <p:cNvPr id="67" name="Text 42"/>
          <p:cNvSpPr txBox="1"/>
          <p:nvPr/>
        </p:nvSpPr>
        <p:spPr>
          <a:xfrm>
            <a:off x="8978494" y="152705"/>
            <a:ext cx="476402" cy="381305"/>
          </a:xfrm>
          <a:prstGeom prst="rect">
            <a:avLst/>
          </a:prstGeom>
          <a:noFill/>
          <a:ln/>
        </p:spPr>
        <p:txBody>
          <a:bodyPr wrap="square" lIns="0" tIns="0" rIns="0" bIns="0" rtlCol="0" anchor="ctr"/>
          <a:lstStyle/>
          <a:p>
            <a:pPr marL="0" indent="0" algn="r">
              <a:buNone/>
            </a:pPr>
            <a:r>
              <a:rPr lang="en-US" sz="2600" b="1" dirty="0">
                <a:solidFill>
                  <a:srgbClr val="F3F4F6"/>
                </a:solidFill>
                <a:latin typeface="Roboto" pitchFamily="34" charset="0"/>
                <a:ea typeface="Roboto" pitchFamily="34" charset="-122"/>
                <a:cs typeface="Roboto" pitchFamily="34" charset="-120"/>
              </a:rPr>
              <a:t>04</a:t>
            </a:r>
            <a:endParaRPr lang="en-US" sz="26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9752990" cy="7315200"/>
          </a:xfrm>
          <a:prstGeom prst="rect">
            <a:avLst/>
          </a:prstGeom>
          <a:solidFill>
            <a:srgbClr val="F3F4F6"/>
          </a:solidFill>
          <a:ln w="12700">
            <a:solidFill>
              <a:srgbClr val="FFFFFF">
                <a:alpha val="0"/>
              </a:srgbClr>
            </a:solidFill>
            <a:prstDash val="solid"/>
          </a:ln>
        </p:spPr>
        <p:txBody>
          <a:bodyPr/>
          <a:lstStyle/>
          <a:p>
            <a:endParaRPr lang="en-US"/>
          </a:p>
        </p:txBody>
      </p:sp>
      <p:sp>
        <p:nvSpPr>
          <p:cNvPr id="3" name="Shape 1"/>
          <p:cNvSpPr/>
          <p:nvPr/>
        </p:nvSpPr>
        <p:spPr>
          <a:xfrm>
            <a:off x="0" y="0"/>
            <a:ext cx="9752990" cy="7315200"/>
          </a:xfrm>
          <a:prstGeom prst="rect">
            <a:avLst/>
          </a:prstGeom>
          <a:solidFill>
            <a:srgbClr val="FFFFFF"/>
          </a:solidFill>
          <a:ln w="12700">
            <a:solidFill>
              <a:srgbClr val="FFFFFF">
                <a:alpha val="0"/>
              </a:srgbClr>
            </a:solidFill>
            <a:prstDash val="solid"/>
          </a:ln>
        </p:spPr>
        <p:txBody>
          <a:bodyPr/>
          <a:lstStyle/>
          <a:p>
            <a:endParaRPr lang="en-US"/>
          </a:p>
        </p:txBody>
      </p:sp>
      <p:sp>
        <p:nvSpPr>
          <p:cNvPr id="4" name="Shape 2"/>
          <p:cNvSpPr/>
          <p:nvPr/>
        </p:nvSpPr>
        <p:spPr>
          <a:xfrm>
            <a:off x="0" y="952805"/>
            <a:ext cx="9752990" cy="5905195"/>
          </a:xfrm>
          <a:prstGeom prst="rect">
            <a:avLst/>
          </a:prstGeom>
          <a:solidFill>
            <a:srgbClr val="F9FAFB"/>
          </a:solidFill>
          <a:ln w="12700">
            <a:solidFill>
              <a:srgbClr val="FFFFFF">
                <a:alpha val="0"/>
              </a:srgbClr>
            </a:solidFill>
            <a:prstDash val="solid"/>
          </a:ln>
        </p:spPr>
        <p:txBody>
          <a:bodyPr/>
          <a:lstStyle/>
          <a:p>
            <a:endParaRPr lang="en-US"/>
          </a:p>
        </p:txBody>
      </p:sp>
      <p:pic>
        <p:nvPicPr>
          <p:cNvPr id="5" name="Image 0" descr="preencoded.png"/>
          <p:cNvPicPr>
            <a:picLocks noChangeAspect="1"/>
          </p:cNvPicPr>
          <p:nvPr/>
        </p:nvPicPr>
        <p:blipFill>
          <a:blip r:embed="rId3">
            <a:alphaModFix amt="20000"/>
          </a:blip>
          <a:srcRect/>
          <a:stretch/>
        </p:blipFill>
        <p:spPr>
          <a:xfrm>
            <a:off x="0" y="2428646"/>
            <a:ext cx="2438705" cy="2438705"/>
          </a:xfrm>
          <a:prstGeom prst="rect">
            <a:avLst/>
          </a:prstGeom>
        </p:spPr>
      </p:pic>
      <p:pic>
        <p:nvPicPr>
          <p:cNvPr id="6" name="Image 1" descr="preencoded.png"/>
          <p:cNvPicPr>
            <a:picLocks noChangeAspect="1"/>
          </p:cNvPicPr>
          <p:nvPr/>
        </p:nvPicPr>
        <p:blipFill>
          <a:blip r:embed="rId4">
            <a:alphaModFix amt="20000"/>
          </a:blip>
          <a:srcRect/>
          <a:stretch/>
        </p:blipFill>
        <p:spPr>
          <a:xfrm>
            <a:off x="6705295" y="2333549"/>
            <a:ext cx="3047695" cy="3047695"/>
          </a:xfrm>
          <a:prstGeom prst="rect">
            <a:avLst/>
          </a:prstGeom>
        </p:spPr>
      </p:pic>
      <p:pic>
        <p:nvPicPr>
          <p:cNvPr id="7" name="Image 2" descr="preencoded.png"/>
          <p:cNvPicPr>
            <a:picLocks noChangeAspect="1"/>
          </p:cNvPicPr>
          <p:nvPr/>
        </p:nvPicPr>
        <p:blipFill>
          <a:blip r:embed="rId5"/>
          <a:srcRect l="-769" r="-769"/>
          <a:stretch/>
        </p:blipFill>
        <p:spPr>
          <a:xfrm>
            <a:off x="9420149" y="2417674"/>
            <a:ext cx="181051" cy="285293"/>
          </a:xfrm>
          <a:prstGeom prst="rect">
            <a:avLst/>
          </a:prstGeom>
        </p:spPr>
      </p:pic>
      <p:pic>
        <p:nvPicPr>
          <p:cNvPr id="8" name="Image 3" descr="preencoded.png"/>
          <p:cNvPicPr>
            <a:picLocks noChangeAspect="1"/>
          </p:cNvPicPr>
          <p:nvPr/>
        </p:nvPicPr>
        <p:blipFill>
          <a:blip r:embed="rId5"/>
          <a:srcRect l="-769" r="-769"/>
          <a:stretch/>
        </p:blipFill>
        <p:spPr>
          <a:xfrm>
            <a:off x="9420149" y="2417674"/>
            <a:ext cx="181051" cy="285293"/>
          </a:xfrm>
          <a:prstGeom prst="rect">
            <a:avLst/>
          </a:prstGeom>
        </p:spPr>
      </p:pic>
      <p:pic>
        <p:nvPicPr>
          <p:cNvPr id="9" name="Image 4" descr="preencoded.png"/>
          <p:cNvPicPr>
            <a:picLocks noChangeAspect="1"/>
          </p:cNvPicPr>
          <p:nvPr/>
        </p:nvPicPr>
        <p:blipFill>
          <a:blip r:embed="rId6"/>
          <a:srcRect/>
          <a:stretch/>
        </p:blipFill>
        <p:spPr>
          <a:xfrm>
            <a:off x="628193" y="3752698"/>
            <a:ext cx="342900" cy="342900"/>
          </a:xfrm>
          <a:prstGeom prst="rect">
            <a:avLst/>
          </a:prstGeom>
        </p:spPr>
      </p:pic>
      <p:pic>
        <p:nvPicPr>
          <p:cNvPr id="10" name="Image 5" descr="preencoded.png"/>
          <p:cNvPicPr>
            <a:picLocks noChangeAspect="1"/>
          </p:cNvPicPr>
          <p:nvPr/>
        </p:nvPicPr>
        <p:blipFill>
          <a:blip r:embed="rId5"/>
          <a:srcRect l="-769" r="-769"/>
          <a:stretch/>
        </p:blipFill>
        <p:spPr>
          <a:xfrm>
            <a:off x="9420149" y="5106010"/>
            <a:ext cx="181051" cy="285293"/>
          </a:xfrm>
          <a:prstGeom prst="rect">
            <a:avLst/>
          </a:prstGeom>
        </p:spPr>
      </p:pic>
      <p:pic>
        <p:nvPicPr>
          <p:cNvPr id="11" name="Image 6" descr="preencoded.png"/>
          <p:cNvPicPr>
            <a:picLocks noChangeAspect="1"/>
          </p:cNvPicPr>
          <p:nvPr/>
        </p:nvPicPr>
        <p:blipFill>
          <a:blip r:embed="rId5"/>
          <a:srcRect l="-769" r="-769"/>
          <a:stretch/>
        </p:blipFill>
        <p:spPr>
          <a:xfrm>
            <a:off x="9420149" y="5106010"/>
            <a:ext cx="181051" cy="285293"/>
          </a:xfrm>
          <a:prstGeom prst="rect">
            <a:avLst/>
          </a:prstGeom>
        </p:spPr>
      </p:pic>
      <p:pic>
        <p:nvPicPr>
          <p:cNvPr id="12" name="Image 7" descr="preencoded.png"/>
          <p:cNvPicPr>
            <a:picLocks noChangeAspect="1"/>
          </p:cNvPicPr>
          <p:nvPr/>
        </p:nvPicPr>
        <p:blipFill>
          <a:blip r:embed="rId7"/>
          <a:srcRect l="-10" r="-10"/>
          <a:stretch/>
        </p:blipFill>
        <p:spPr>
          <a:xfrm>
            <a:off x="457200" y="1580998"/>
            <a:ext cx="2641702" cy="2018995"/>
          </a:xfrm>
          <a:prstGeom prst="rect">
            <a:avLst/>
          </a:prstGeom>
        </p:spPr>
      </p:pic>
      <p:sp>
        <p:nvSpPr>
          <p:cNvPr id="13" name="Text 3"/>
          <p:cNvSpPr txBox="1"/>
          <p:nvPr/>
        </p:nvSpPr>
        <p:spPr>
          <a:xfrm>
            <a:off x="641909" y="2456993"/>
            <a:ext cx="2278685" cy="267005"/>
          </a:xfrm>
          <a:prstGeom prst="rect">
            <a:avLst/>
          </a:prstGeom>
          <a:noFill/>
          <a:ln/>
        </p:spPr>
        <p:txBody>
          <a:bodyPr wrap="square" lIns="0" tIns="0" rIns="0" bIns="0" rtlCol="0" anchor="ctr"/>
          <a:lstStyle/>
          <a:p>
            <a:pPr marL="0" indent="0" algn="ctr">
              <a:buNone/>
            </a:pPr>
            <a:r>
              <a:rPr lang="en-US" sz="1300" b="1" dirty="0">
                <a:solidFill>
                  <a:srgbClr val="1F2937"/>
                </a:solidFill>
                <a:latin typeface="Roboto" pitchFamily="34" charset="0"/>
                <a:ea typeface="Roboto" pitchFamily="34" charset="-122"/>
                <a:cs typeface="Roboto" pitchFamily="34" charset="-120"/>
              </a:rPr>
              <a:t>Khảo sát &amp; Phân tích</a:t>
            </a:r>
            <a:endParaRPr lang="en-US" sz="1300" dirty="0"/>
          </a:p>
        </p:txBody>
      </p:sp>
      <p:sp>
        <p:nvSpPr>
          <p:cNvPr id="14" name="Text 4"/>
          <p:cNvSpPr txBox="1"/>
          <p:nvPr/>
        </p:nvSpPr>
        <p:spPr>
          <a:xfrm>
            <a:off x="647395" y="2799893"/>
            <a:ext cx="2267712" cy="571500"/>
          </a:xfrm>
          <a:prstGeom prst="rect">
            <a:avLst/>
          </a:prstGeom>
          <a:noFill/>
          <a:ln/>
        </p:spPr>
        <p:txBody>
          <a:bodyPr wrap="square" lIns="0" tIns="0" rIns="0" bIns="0" rtlCol="0" anchor="t"/>
          <a:lstStyle/>
          <a:p>
            <a:pPr marL="0" indent="0" algn="ctr">
              <a:buNone/>
            </a:pPr>
            <a:r>
              <a:rPr lang="en-US" sz="1000" dirty="0">
                <a:solidFill>
                  <a:srgbClr val="4B5563"/>
                </a:solidFill>
                <a:latin typeface="Roboto" pitchFamily="34" charset="0"/>
                <a:ea typeface="Roboto" pitchFamily="34" charset="-122"/>
                <a:cs typeface="Roboto" pitchFamily="34" charset="-120"/>
              </a:rPr>
              <a:t>Nghiên cứu hiện trạng 113/114/115. Xác định bài toán, phạm vi và yêu cầu hệ thống.</a:t>
            </a:r>
            <a:endParaRPr lang="en-US" sz="1000" dirty="0"/>
          </a:p>
        </p:txBody>
      </p:sp>
      <p:pic>
        <p:nvPicPr>
          <p:cNvPr id="15" name="Image 8" descr="preencoded.png"/>
          <p:cNvPicPr>
            <a:picLocks noChangeAspect="1"/>
          </p:cNvPicPr>
          <p:nvPr/>
        </p:nvPicPr>
        <p:blipFill>
          <a:blip r:embed="rId8"/>
          <a:srcRect/>
          <a:stretch/>
        </p:blipFill>
        <p:spPr>
          <a:xfrm>
            <a:off x="1634947" y="2017166"/>
            <a:ext cx="285293" cy="285293"/>
          </a:xfrm>
          <a:prstGeom prst="rect">
            <a:avLst/>
          </a:prstGeom>
        </p:spPr>
      </p:pic>
      <p:pic>
        <p:nvPicPr>
          <p:cNvPr id="16" name="Image 9" descr="preencoded.png"/>
          <p:cNvPicPr>
            <a:picLocks noChangeAspect="1"/>
          </p:cNvPicPr>
          <p:nvPr/>
        </p:nvPicPr>
        <p:blipFill>
          <a:blip r:embed="rId9"/>
          <a:srcRect/>
          <a:stretch/>
        </p:blipFill>
        <p:spPr>
          <a:xfrm>
            <a:off x="647395" y="1476756"/>
            <a:ext cx="381305" cy="381305"/>
          </a:xfrm>
          <a:prstGeom prst="rect">
            <a:avLst/>
          </a:prstGeom>
        </p:spPr>
      </p:pic>
      <p:sp>
        <p:nvSpPr>
          <p:cNvPr id="17" name="Shape 5"/>
          <p:cNvSpPr/>
          <p:nvPr/>
        </p:nvSpPr>
        <p:spPr>
          <a:xfrm>
            <a:off x="647395" y="1476756"/>
            <a:ext cx="381305" cy="381305"/>
          </a:xfrm>
          <a:prstGeom prst="rect">
            <a:avLst/>
          </a:prstGeom>
          <a:noFill/>
          <a:ln/>
        </p:spPr>
        <p:txBody>
          <a:bodyPr/>
          <a:lstStyle/>
          <a:p>
            <a:endParaRPr lang="en-US"/>
          </a:p>
        </p:txBody>
      </p:sp>
      <p:sp>
        <p:nvSpPr>
          <p:cNvPr id="18" name="Text 6"/>
          <p:cNvSpPr/>
          <p:nvPr/>
        </p:nvSpPr>
        <p:spPr>
          <a:xfrm>
            <a:off x="647395" y="1476756"/>
            <a:ext cx="381305" cy="381305"/>
          </a:xfrm>
          <a:prstGeom prst="rect">
            <a:avLst/>
          </a:prstGeom>
          <a:solidFill>
            <a:srgbClr val="FFFFFF">
              <a:alpha val="0"/>
            </a:srgbClr>
          </a:solidFill>
          <a:ln>
            <a:solidFill>
              <a:srgbClr val="FFFFFF">
                <a:alpha val="0"/>
              </a:srgbClr>
            </a:solidFill>
          </a:ln>
        </p:spPr>
        <p:txBody>
          <a:bodyPr wrap="square" lIns="0" tIns="0" rIns="0" bIns="0" rtlCol="0" anchor="ctr"/>
          <a:lstStyle/>
          <a:p>
            <a:pPr marL="0" indent="0" algn="ctr">
              <a:buNone/>
            </a:pPr>
            <a:r>
              <a:rPr lang="en-US" sz="1100" b="1" dirty="0">
                <a:solidFill>
                  <a:srgbClr val="FFFFFF"/>
                </a:solidFill>
                <a:latin typeface="Montserrat" pitchFamily="34" charset="0"/>
                <a:ea typeface="Montserrat" pitchFamily="34" charset="-122"/>
                <a:cs typeface="Montserrat" pitchFamily="34" charset="-120"/>
              </a:rPr>
              <a:t>01</a:t>
            </a:r>
            <a:endParaRPr lang="en-US" sz="1100" dirty="0"/>
          </a:p>
        </p:txBody>
      </p:sp>
      <p:pic>
        <p:nvPicPr>
          <p:cNvPr id="19" name="Image 10" descr="preencoded.png"/>
          <p:cNvPicPr>
            <a:picLocks noChangeAspect="1"/>
          </p:cNvPicPr>
          <p:nvPr/>
        </p:nvPicPr>
        <p:blipFill>
          <a:blip r:embed="rId7"/>
          <a:srcRect l="-10" r="-10"/>
          <a:stretch/>
        </p:blipFill>
        <p:spPr>
          <a:xfrm>
            <a:off x="3556102" y="1580998"/>
            <a:ext cx="2641702" cy="2018995"/>
          </a:xfrm>
          <a:prstGeom prst="rect">
            <a:avLst/>
          </a:prstGeom>
        </p:spPr>
      </p:pic>
      <p:sp>
        <p:nvSpPr>
          <p:cNvPr id="20" name="Text 7"/>
          <p:cNvSpPr txBox="1"/>
          <p:nvPr/>
        </p:nvSpPr>
        <p:spPr>
          <a:xfrm>
            <a:off x="3740810" y="2456993"/>
            <a:ext cx="2278685" cy="267005"/>
          </a:xfrm>
          <a:prstGeom prst="rect">
            <a:avLst/>
          </a:prstGeom>
          <a:noFill/>
          <a:ln/>
        </p:spPr>
        <p:txBody>
          <a:bodyPr wrap="square" lIns="0" tIns="0" rIns="0" bIns="0" rtlCol="0" anchor="ctr"/>
          <a:lstStyle/>
          <a:p>
            <a:pPr marL="0" indent="0" algn="ctr">
              <a:buNone/>
            </a:pPr>
            <a:r>
              <a:rPr lang="en-US" sz="1300" b="1" dirty="0">
                <a:solidFill>
                  <a:srgbClr val="1F2937"/>
                </a:solidFill>
                <a:latin typeface="Roboto" pitchFamily="34" charset="0"/>
                <a:ea typeface="Roboto" pitchFamily="34" charset="-122"/>
                <a:cs typeface="Roboto" pitchFamily="34" charset="-120"/>
              </a:rPr>
              <a:t>Thiết kế Kiến trúc</a:t>
            </a:r>
            <a:endParaRPr lang="en-US" sz="1300" dirty="0"/>
          </a:p>
        </p:txBody>
      </p:sp>
      <p:sp>
        <p:nvSpPr>
          <p:cNvPr id="21" name="Text 8"/>
          <p:cNvSpPr txBox="1"/>
          <p:nvPr/>
        </p:nvSpPr>
        <p:spPr>
          <a:xfrm>
            <a:off x="3746297" y="2799893"/>
            <a:ext cx="2267712" cy="571500"/>
          </a:xfrm>
          <a:prstGeom prst="rect">
            <a:avLst/>
          </a:prstGeom>
          <a:noFill/>
          <a:ln/>
        </p:spPr>
        <p:txBody>
          <a:bodyPr wrap="square" lIns="0" tIns="0" rIns="0" bIns="0" rtlCol="0" anchor="t"/>
          <a:lstStyle/>
          <a:p>
            <a:pPr marL="0" indent="0" algn="ctr">
              <a:buNone/>
            </a:pPr>
            <a:r>
              <a:rPr lang="en-US" sz="1000" dirty="0">
                <a:solidFill>
                  <a:srgbClr val="4B5563"/>
                </a:solidFill>
                <a:latin typeface="Roboto" pitchFamily="34" charset="0"/>
                <a:ea typeface="Roboto" pitchFamily="34" charset="-122"/>
                <a:cs typeface="Roboto" pitchFamily="34" charset="-120"/>
              </a:rPr>
              <a:t>Thiết kế Frontend, Backend, Database. Xây dựng mô hình LangGraph và RAG pipeline.</a:t>
            </a:r>
            <a:endParaRPr lang="en-US" sz="1000" dirty="0"/>
          </a:p>
        </p:txBody>
      </p:sp>
      <p:pic>
        <p:nvPicPr>
          <p:cNvPr id="22" name="Image 11" descr="preencoded.png"/>
          <p:cNvPicPr>
            <a:picLocks noChangeAspect="1"/>
          </p:cNvPicPr>
          <p:nvPr/>
        </p:nvPicPr>
        <p:blipFill>
          <a:blip r:embed="rId10"/>
          <a:srcRect l="-427" r="-427"/>
          <a:stretch/>
        </p:blipFill>
        <p:spPr>
          <a:xfrm>
            <a:off x="4714646" y="2017166"/>
            <a:ext cx="323698" cy="285293"/>
          </a:xfrm>
          <a:prstGeom prst="rect">
            <a:avLst/>
          </a:prstGeom>
        </p:spPr>
      </p:pic>
      <p:pic>
        <p:nvPicPr>
          <p:cNvPr id="23" name="Image 12" descr="preencoded.png"/>
          <p:cNvPicPr>
            <a:picLocks noChangeAspect="1"/>
          </p:cNvPicPr>
          <p:nvPr/>
        </p:nvPicPr>
        <p:blipFill>
          <a:blip r:embed="rId9"/>
          <a:srcRect/>
          <a:stretch/>
        </p:blipFill>
        <p:spPr>
          <a:xfrm>
            <a:off x="3746297" y="1476756"/>
            <a:ext cx="381305" cy="381305"/>
          </a:xfrm>
          <a:prstGeom prst="rect">
            <a:avLst/>
          </a:prstGeom>
        </p:spPr>
      </p:pic>
      <p:sp>
        <p:nvSpPr>
          <p:cNvPr id="24" name="Shape 9"/>
          <p:cNvSpPr/>
          <p:nvPr/>
        </p:nvSpPr>
        <p:spPr>
          <a:xfrm>
            <a:off x="3746297" y="1476756"/>
            <a:ext cx="381305" cy="381305"/>
          </a:xfrm>
          <a:prstGeom prst="rect">
            <a:avLst/>
          </a:prstGeom>
          <a:noFill/>
          <a:ln/>
        </p:spPr>
        <p:txBody>
          <a:bodyPr/>
          <a:lstStyle/>
          <a:p>
            <a:endParaRPr lang="en-US"/>
          </a:p>
        </p:txBody>
      </p:sp>
      <p:sp>
        <p:nvSpPr>
          <p:cNvPr id="25" name="Text 10"/>
          <p:cNvSpPr/>
          <p:nvPr/>
        </p:nvSpPr>
        <p:spPr>
          <a:xfrm>
            <a:off x="3746297" y="1476756"/>
            <a:ext cx="381305" cy="381305"/>
          </a:xfrm>
          <a:prstGeom prst="rect">
            <a:avLst/>
          </a:prstGeom>
          <a:solidFill>
            <a:srgbClr val="FFFFFF">
              <a:alpha val="0"/>
            </a:srgbClr>
          </a:solidFill>
          <a:ln>
            <a:solidFill>
              <a:srgbClr val="FFFFFF">
                <a:alpha val="0"/>
              </a:srgbClr>
            </a:solidFill>
          </a:ln>
        </p:spPr>
        <p:txBody>
          <a:bodyPr wrap="square" lIns="0" tIns="0" rIns="0" bIns="0" rtlCol="0" anchor="ctr"/>
          <a:lstStyle/>
          <a:p>
            <a:pPr marL="0" indent="0" algn="ctr">
              <a:buNone/>
            </a:pPr>
            <a:r>
              <a:rPr lang="en-US" sz="1100" b="1" dirty="0">
                <a:solidFill>
                  <a:srgbClr val="FFFFFF"/>
                </a:solidFill>
                <a:latin typeface="Montserrat" pitchFamily="34" charset="0"/>
                <a:ea typeface="Montserrat" pitchFamily="34" charset="-122"/>
                <a:cs typeface="Montserrat" pitchFamily="34" charset="-120"/>
              </a:rPr>
              <a:t>02</a:t>
            </a:r>
            <a:endParaRPr lang="en-US" sz="1100" dirty="0"/>
          </a:p>
        </p:txBody>
      </p:sp>
      <p:pic>
        <p:nvPicPr>
          <p:cNvPr id="26" name="Image 13" descr="preencoded.png"/>
          <p:cNvPicPr>
            <a:picLocks noChangeAspect="1"/>
          </p:cNvPicPr>
          <p:nvPr/>
        </p:nvPicPr>
        <p:blipFill>
          <a:blip r:embed="rId11"/>
          <a:srcRect l="-8" r="-8"/>
          <a:stretch/>
        </p:blipFill>
        <p:spPr>
          <a:xfrm>
            <a:off x="6654089" y="1580998"/>
            <a:ext cx="2641702" cy="2018995"/>
          </a:xfrm>
          <a:prstGeom prst="rect">
            <a:avLst/>
          </a:prstGeom>
        </p:spPr>
      </p:pic>
      <p:sp>
        <p:nvSpPr>
          <p:cNvPr id="27" name="Text 11"/>
          <p:cNvSpPr txBox="1"/>
          <p:nvPr/>
        </p:nvSpPr>
        <p:spPr>
          <a:xfrm>
            <a:off x="6839712" y="2456993"/>
            <a:ext cx="2278685" cy="267005"/>
          </a:xfrm>
          <a:prstGeom prst="rect">
            <a:avLst/>
          </a:prstGeom>
          <a:noFill/>
          <a:ln/>
        </p:spPr>
        <p:txBody>
          <a:bodyPr wrap="square" lIns="0" tIns="0" rIns="0" bIns="0" rtlCol="0" anchor="ctr"/>
          <a:lstStyle/>
          <a:p>
            <a:pPr marL="0" indent="0" algn="ctr">
              <a:buNone/>
            </a:pPr>
            <a:r>
              <a:rPr lang="en-US" sz="1300" b="1" dirty="0">
                <a:solidFill>
                  <a:srgbClr val="1F2937"/>
                </a:solidFill>
                <a:latin typeface="Roboto" pitchFamily="34" charset="0"/>
                <a:ea typeface="Roboto" pitchFamily="34" charset="-122"/>
                <a:cs typeface="Roboto" pitchFamily="34" charset="-120"/>
              </a:rPr>
              <a:t>Xây dựng Dữ liệu</a:t>
            </a:r>
            <a:endParaRPr lang="en-US" sz="1300" dirty="0"/>
          </a:p>
        </p:txBody>
      </p:sp>
      <p:sp>
        <p:nvSpPr>
          <p:cNvPr id="28" name="Text 12"/>
          <p:cNvSpPr txBox="1"/>
          <p:nvPr/>
        </p:nvSpPr>
        <p:spPr>
          <a:xfrm>
            <a:off x="6845198" y="2799893"/>
            <a:ext cx="2267712" cy="571500"/>
          </a:xfrm>
          <a:prstGeom prst="rect">
            <a:avLst/>
          </a:prstGeom>
          <a:noFill/>
          <a:ln/>
        </p:spPr>
        <p:txBody>
          <a:bodyPr wrap="square" lIns="0" tIns="0" rIns="0" bIns="0" rtlCol="0" anchor="t"/>
          <a:lstStyle/>
          <a:p>
            <a:pPr marL="0" indent="0" algn="ctr">
              <a:buNone/>
            </a:pPr>
            <a:r>
              <a:rPr lang="en-US" sz="1000" dirty="0">
                <a:solidFill>
                  <a:srgbClr val="4B5563"/>
                </a:solidFill>
                <a:latin typeface="Roboto" pitchFamily="34" charset="0"/>
                <a:ea typeface="Roboto" pitchFamily="34" charset="-122"/>
                <a:cs typeface="Roboto" pitchFamily="34" charset="-120"/>
              </a:rPr>
              <a:t>Thu thập tài liệu PCCC/Sơ cứu. Tiền xử lý (Chunking), tạo Vector Store (Embedding).</a:t>
            </a:r>
            <a:endParaRPr lang="en-US" sz="1000" dirty="0"/>
          </a:p>
        </p:txBody>
      </p:sp>
      <p:pic>
        <p:nvPicPr>
          <p:cNvPr id="29" name="Image 14" descr="preencoded.png"/>
          <p:cNvPicPr>
            <a:picLocks noChangeAspect="1"/>
          </p:cNvPicPr>
          <p:nvPr/>
        </p:nvPicPr>
        <p:blipFill>
          <a:blip r:embed="rId12"/>
          <a:srcRect t="-369" b="-369"/>
          <a:stretch/>
        </p:blipFill>
        <p:spPr>
          <a:xfrm>
            <a:off x="7851038" y="2017166"/>
            <a:ext cx="247802" cy="285293"/>
          </a:xfrm>
          <a:prstGeom prst="rect">
            <a:avLst/>
          </a:prstGeom>
        </p:spPr>
      </p:pic>
      <p:pic>
        <p:nvPicPr>
          <p:cNvPr id="30" name="Image 15" descr="preencoded.png"/>
          <p:cNvPicPr>
            <a:picLocks noChangeAspect="1"/>
          </p:cNvPicPr>
          <p:nvPr/>
        </p:nvPicPr>
        <p:blipFill>
          <a:blip r:embed="rId9"/>
          <a:srcRect/>
          <a:stretch/>
        </p:blipFill>
        <p:spPr>
          <a:xfrm>
            <a:off x="6845198" y="1476756"/>
            <a:ext cx="381305" cy="381305"/>
          </a:xfrm>
          <a:prstGeom prst="rect">
            <a:avLst/>
          </a:prstGeom>
        </p:spPr>
      </p:pic>
      <p:sp>
        <p:nvSpPr>
          <p:cNvPr id="31" name="Shape 13"/>
          <p:cNvSpPr/>
          <p:nvPr/>
        </p:nvSpPr>
        <p:spPr>
          <a:xfrm>
            <a:off x="6845198" y="1476756"/>
            <a:ext cx="381305" cy="381305"/>
          </a:xfrm>
          <a:prstGeom prst="rect">
            <a:avLst/>
          </a:prstGeom>
          <a:noFill/>
          <a:ln/>
        </p:spPr>
        <p:txBody>
          <a:bodyPr/>
          <a:lstStyle/>
          <a:p>
            <a:endParaRPr lang="en-US"/>
          </a:p>
        </p:txBody>
      </p:sp>
      <p:sp>
        <p:nvSpPr>
          <p:cNvPr id="32" name="Text 14"/>
          <p:cNvSpPr/>
          <p:nvPr/>
        </p:nvSpPr>
        <p:spPr>
          <a:xfrm>
            <a:off x="6845198" y="1476756"/>
            <a:ext cx="381305" cy="381305"/>
          </a:xfrm>
          <a:prstGeom prst="rect">
            <a:avLst/>
          </a:prstGeom>
          <a:solidFill>
            <a:srgbClr val="FFFFFF">
              <a:alpha val="0"/>
            </a:srgbClr>
          </a:solidFill>
          <a:ln>
            <a:solidFill>
              <a:srgbClr val="FFFFFF">
                <a:alpha val="0"/>
              </a:srgbClr>
            </a:solidFill>
          </a:ln>
        </p:spPr>
        <p:txBody>
          <a:bodyPr wrap="square" lIns="0" tIns="0" rIns="0" bIns="0" rtlCol="0" anchor="ctr"/>
          <a:lstStyle/>
          <a:p>
            <a:pPr marL="0" indent="0" algn="ctr">
              <a:buNone/>
            </a:pPr>
            <a:r>
              <a:rPr lang="en-US" sz="1100" b="1" dirty="0">
                <a:solidFill>
                  <a:srgbClr val="FFFFFF"/>
                </a:solidFill>
                <a:latin typeface="Montserrat" pitchFamily="34" charset="0"/>
                <a:ea typeface="Montserrat" pitchFamily="34" charset="-122"/>
                <a:cs typeface="Montserrat" pitchFamily="34" charset="-120"/>
              </a:rPr>
              <a:t>03</a:t>
            </a:r>
            <a:endParaRPr lang="en-US" sz="1100" dirty="0"/>
          </a:p>
        </p:txBody>
      </p:sp>
      <p:pic>
        <p:nvPicPr>
          <p:cNvPr id="33" name="Image 16" descr="preencoded.png"/>
          <p:cNvPicPr>
            <a:picLocks noChangeAspect="1"/>
          </p:cNvPicPr>
          <p:nvPr/>
        </p:nvPicPr>
        <p:blipFill>
          <a:blip r:embed="rId13"/>
          <a:srcRect l="-10" r="-10"/>
          <a:stretch/>
        </p:blipFill>
        <p:spPr>
          <a:xfrm>
            <a:off x="6655003" y="4209898"/>
            <a:ext cx="2641702" cy="2018995"/>
          </a:xfrm>
          <a:prstGeom prst="rect">
            <a:avLst/>
          </a:prstGeom>
        </p:spPr>
      </p:pic>
      <p:sp>
        <p:nvSpPr>
          <p:cNvPr id="34" name="Text 15"/>
          <p:cNvSpPr txBox="1"/>
          <p:nvPr/>
        </p:nvSpPr>
        <p:spPr>
          <a:xfrm>
            <a:off x="6839712" y="5085893"/>
            <a:ext cx="2278685" cy="267005"/>
          </a:xfrm>
          <a:prstGeom prst="rect">
            <a:avLst/>
          </a:prstGeom>
          <a:noFill/>
          <a:ln/>
        </p:spPr>
        <p:txBody>
          <a:bodyPr wrap="square" lIns="0" tIns="0" rIns="0" bIns="0" rtlCol="0" anchor="ctr"/>
          <a:lstStyle/>
          <a:p>
            <a:pPr marL="0" indent="0" algn="ctr">
              <a:buNone/>
            </a:pPr>
            <a:r>
              <a:rPr lang="en-US" sz="1300" b="1" dirty="0">
                <a:solidFill>
                  <a:srgbClr val="1F2937"/>
                </a:solidFill>
                <a:latin typeface="Roboto" pitchFamily="34" charset="0"/>
                <a:ea typeface="Roboto" pitchFamily="34" charset="-122"/>
                <a:cs typeface="Roboto" pitchFamily="34" charset="-120"/>
              </a:rPr>
              <a:t>Phát triển Module</a:t>
            </a:r>
            <a:endParaRPr lang="en-US" sz="1300" dirty="0"/>
          </a:p>
        </p:txBody>
      </p:sp>
      <p:sp>
        <p:nvSpPr>
          <p:cNvPr id="35" name="Text 16"/>
          <p:cNvSpPr txBox="1"/>
          <p:nvPr/>
        </p:nvSpPr>
        <p:spPr>
          <a:xfrm>
            <a:off x="6845198" y="5428793"/>
            <a:ext cx="2267712" cy="571500"/>
          </a:xfrm>
          <a:prstGeom prst="rect">
            <a:avLst/>
          </a:prstGeom>
          <a:noFill/>
          <a:ln/>
        </p:spPr>
        <p:txBody>
          <a:bodyPr wrap="square" lIns="0" tIns="0" rIns="0" bIns="0" rtlCol="0" anchor="t"/>
          <a:lstStyle/>
          <a:p>
            <a:pPr marL="0" indent="0" algn="ctr">
              <a:buNone/>
            </a:pPr>
            <a:r>
              <a:rPr lang="en-US" sz="1000" dirty="0">
                <a:solidFill>
                  <a:srgbClr val="4B5563"/>
                </a:solidFill>
                <a:latin typeface="Roboto" pitchFamily="34" charset="0"/>
                <a:ea typeface="Roboto" pitchFamily="34" charset="-122"/>
                <a:cs typeface="Roboto" pitchFamily="34" charset="-120"/>
              </a:rPr>
              <a:t>Code Backend Node.js, Chatbot Logic, Frontend ReactJS và tích hợp API.</a:t>
            </a:r>
            <a:endParaRPr lang="en-US" sz="1000" dirty="0"/>
          </a:p>
        </p:txBody>
      </p:sp>
      <p:pic>
        <p:nvPicPr>
          <p:cNvPr id="36" name="Image 17" descr="preencoded.png"/>
          <p:cNvPicPr>
            <a:picLocks noChangeAspect="1"/>
          </p:cNvPicPr>
          <p:nvPr/>
        </p:nvPicPr>
        <p:blipFill>
          <a:blip r:embed="rId14"/>
          <a:srcRect l="-769" r="-769"/>
          <a:stretch/>
        </p:blipFill>
        <p:spPr>
          <a:xfrm>
            <a:off x="7794346" y="4646066"/>
            <a:ext cx="362102" cy="285293"/>
          </a:xfrm>
          <a:prstGeom prst="rect">
            <a:avLst/>
          </a:prstGeom>
        </p:spPr>
      </p:pic>
      <p:pic>
        <p:nvPicPr>
          <p:cNvPr id="37" name="Image 18" descr="preencoded.png"/>
          <p:cNvPicPr>
            <a:picLocks noChangeAspect="1"/>
          </p:cNvPicPr>
          <p:nvPr/>
        </p:nvPicPr>
        <p:blipFill>
          <a:blip r:embed="rId9"/>
          <a:srcRect/>
          <a:stretch/>
        </p:blipFill>
        <p:spPr>
          <a:xfrm>
            <a:off x="6845198" y="4104742"/>
            <a:ext cx="381305" cy="381305"/>
          </a:xfrm>
          <a:prstGeom prst="rect">
            <a:avLst/>
          </a:prstGeom>
        </p:spPr>
      </p:pic>
      <p:sp>
        <p:nvSpPr>
          <p:cNvPr id="38" name="Shape 17"/>
          <p:cNvSpPr/>
          <p:nvPr/>
        </p:nvSpPr>
        <p:spPr>
          <a:xfrm>
            <a:off x="6845198" y="4104742"/>
            <a:ext cx="381305" cy="381305"/>
          </a:xfrm>
          <a:prstGeom prst="rect">
            <a:avLst/>
          </a:prstGeom>
          <a:noFill/>
          <a:ln/>
        </p:spPr>
        <p:txBody>
          <a:bodyPr/>
          <a:lstStyle/>
          <a:p>
            <a:endParaRPr lang="en-US"/>
          </a:p>
        </p:txBody>
      </p:sp>
      <p:sp>
        <p:nvSpPr>
          <p:cNvPr id="39" name="Text 18"/>
          <p:cNvSpPr/>
          <p:nvPr/>
        </p:nvSpPr>
        <p:spPr>
          <a:xfrm>
            <a:off x="6845198" y="4104742"/>
            <a:ext cx="381305" cy="381305"/>
          </a:xfrm>
          <a:prstGeom prst="rect">
            <a:avLst/>
          </a:prstGeom>
          <a:solidFill>
            <a:srgbClr val="FFFFFF">
              <a:alpha val="0"/>
            </a:srgbClr>
          </a:solidFill>
          <a:ln>
            <a:solidFill>
              <a:srgbClr val="FFFFFF">
                <a:alpha val="0"/>
              </a:srgbClr>
            </a:solidFill>
          </a:ln>
        </p:spPr>
        <p:txBody>
          <a:bodyPr wrap="square" lIns="0" tIns="0" rIns="0" bIns="0" rtlCol="0" anchor="ctr"/>
          <a:lstStyle/>
          <a:p>
            <a:pPr marL="0" indent="0" algn="ctr">
              <a:buNone/>
            </a:pPr>
            <a:r>
              <a:rPr lang="en-US" sz="1100" b="1" dirty="0">
                <a:solidFill>
                  <a:srgbClr val="FFFFFF"/>
                </a:solidFill>
                <a:latin typeface="Montserrat" pitchFamily="34" charset="0"/>
                <a:ea typeface="Montserrat" pitchFamily="34" charset="-122"/>
                <a:cs typeface="Montserrat" pitchFamily="34" charset="-120"/>
              </a:rPr>
              <a:t>04</a:t>
            </a:r>
            <a:endParaRPr lang="en-US" sz="1100" dirty="0"/>
          </a:p>
        </p:txBody>
      </p:sp>
      <p:pic>
        <p:nvPicPr>
          <p:cNvPr id="40" name="Image 19" descr="preencoded.png"/>
          <p:cNvPicPr>
            <a:picLocks noChangeAspect="1"/>
          </p:cNvPicPr>
          <p:nvPr/>
        </p:nvPicPr>
        <p:blipFill>
          <a:blip r:embed="rId13"/>
          <a:srcRect l="-10" r="-10"/>
          <a:stretch/>
        </p:blipFill>
        <p:spPr>
          <a:xfrm>
            <a:off x="3556102" y="4209898"/>
            <a:ext cx="2641702" cy="2018995"/>
          </a:xfrm>
          <a:prstGeom prst="rect">
            <a:avLst/>
          </a:prstGeom>
        </p:spPr>
      </p:pic>
      <p:sp>
        <p:nvSpPr>
          <p:cNvPr id="41" name="Text 19"/>
          <p:cNvSpPr txBox="1"/>
          <p:nvPr/>
        </p:nvSpPr>
        <p:spPr>
          <a:xfrm>
            <a:off x="3576218" y="5085893"/>
            <a:ext cx="2606954" cy="267005"/>
          </a:xfrm>
          <a:prstGeom prst="rect">
            <a:avLst/>
          </a:prstGeom>
          <a:noFill/>
          <a:ln/>
        </p:spPr>
        <p:txBody>
          <a:bodyPr wrap="square" lIns="0" tIns="0" rIns="0" bIns="0" rtlCol="0" anchor="ctr"/>
          <a:lstStyle/>
          <a:p>
            <a:pPr marL="0" indent="0" algn="ctr">
              <a:buNone/>
            </a:pPr>
            <a:r>
              <a:rPr lang="en-US" sz="1300" b="1" dirty="0">
                <a:solidFill>
                  <a:srgbClr val="1F2937"/>
                </a:solidFill>
                <a:latin typeface="Roboto" pitchFamily="34" charset="0"/>
                <a:ea typeface="Roboto" pitchFamily="34" charset="-122"/>
                <a:cs typeface="Roboto" pitchFamily="34" charset="-120"/>
              </a:rPr>
              <a:t>Thực nghiệm &amp; Tinh chỉnh</a:t>
            </a:r>
            <a:endParaRPr lang="en-US" sz="1300" dirty="0"/>
          </a:p>
        </p:txBody>
      </p:sp>
      <p:sp>
        <p:nvSpPr>
          <p:cNvPr id="42" name="Text 20"/>
          <p:cNvSpPr txBox="1"/>
          <p:nvPr/>
        </p:nvSpPr>
        <p:spPr>
          <a:xfrm>
            <a:off x="3746297" y="5428793"/>
            <a:ext cx="2267712" cy="571500"/>
          </a:xfrm>
          <a:prstGeom prst="rect">
            <a:avLst/>
          </a:prstGeom>
          <a:noFill/>
          <a:ln/>
        </p:spPr>
        <p:txBody>
          <a:bodyPr wrap="square" lIns="0" tIns="0" rIns="0" bIns="0" rtlCol="0" anchor="t"/>
          <a:lstStyle/>
          <a:p>
            <a:pPr marL="0" indent="0" algn="ctr">
              <a:buNone/>
            </a:pPr>
            <a:r>
              <a:rPr lang="en-US" sz="1000" dirty="0">
                <a:solidFill>
                  <a:srgbClr val="4B5563"/>
                </a:solidFill>
                <a:latin typeface="Roboto" pitchFamily="34" charset="0"/>
                <a:ea typeface="Roboto" pitchFamily="34" charset="-122"/>
                <a:cs typeface="Roboto" pitchFamily="34" charset="-120"/>
              </a:rPr>
              <a:t>Kiểm thử kịch bản Single-turn/Multi-turn. Tối ưu Prompt và luồng hội thoại.</a:t>
            </a:r>
            <a:endParaRPr lang="en-US" sz="1000" dirty="0"/>
          </a:p>
        </p:txBody>
      </p:sp>
      <p:pic>
        <p:nvPicPr>
          <p:cNvPr id="43" name="Image 20" descr="preencoded.png"/>
          <p:cNvPicPr>
            <a:picLocks noChangeAspect="1"/>
          </p:cNvPicPr>
          <p:nvPr/>
        </p:nvPicPr>
        <p:blipFill>
          <a:blip r:embed="rId15"/>
          <a:srcRect/>
          <a:stretch/>
        </p:blipFill>
        <p:spPr>
          <a:xfrm>
            <a:off x="4733849" y="4646066"/>
            <a:ext cx="285293" cy="285293"/>
          </a:xfrm>
          <a:prstGeom prst="rect">
            <a:avLst/>
          </a:prstGeom>
        </p:spPr>
      </p:pic>
      <p:pic>
        <p:nvPicPr>
          <p:cNvPr id="44" name="Image 21" descr="preencoded.png"/>
          <p:cNvPicPr>
            <a:picLocks noChangeAspect="1"/>
          </p:cNvPicPr>
          <p:nvPr/>
        </p:nvPicPr>
        <p:blipFill>
          <a:blip r:embed="rId9"/>
          <a:srcRect/>
          <a:stretch/>
        </p:blipFill>
        <p:spPr>
          <a:xfrm>
            <a:off x="3746297" y="4104742"/>
            <a:ext cx="381305" cy="381305"/>
          </a:xfrm>
          <a:prstGeom prst="rect">
            <a:avLst/>
          </a:prstGeom>
        </p:spPr>
      </p:pic>
      <p:sp>
        <p:nvSpPr>
          <p:cNvPr id="45" name="Shape 21"/>
          <p:cNvSpPr/>
          <p:nvPr/>
        </p:nvSpPr>
        <p:spPr>
          <a:xfrm>
            <a:off x="3746297" y="4104742"/>
            <a:ext cx="381305" cy="381305"/>
          </a:xfrm>
          <a:prstGeom prst="rect">
            <a:avLst/>
          </a:prstGeom>
          <a:noFill/>
          <a:ln/>
        </p:spPr>
        <p:txBody>
          <a:bodyPr/>
          <a:lstStyle/>
          <a:p>
            <a:endParaRPr lang="en-US"/>
          </a:p>
        </p:txBody>
      </p:sp>
      <p:sp>
        <p:nvSpPr>
          <p:cNvPr id="46" name="Text 22"/>
          <p:cNvSpPr/>
          <p:nvPr/>
        </p:nvSpPr>
        <p:spPr>
          <a:xfrm>
            <a:off x="3746297" y="4104742"/>
            <a:ext cx="381305" cy="381305"/>
          </a:xfrm>
          <a:prstGeom prst="rect">
            <a:avLst/>
          </a:prstGeom>
          <a:solidFill>
            <a:srgbClr val="FFFFFF">
              <a:alpha val="0"/>
            </a:srgbClr>
          </a:solidFill>
          <a:ln>
            <a:solidFill>
              <a:srgbClr val="FFFFFF">
                <a:alpha val="0"/>
              </a:srgbClr>
            </a:solidFill>
          </a:ln>
        </p:spPr>
        <p:txBody>
          <a:bodyPr wrap="square" lIns="0" tIns="0" rIns="0" bIns="0" rtlCol="0" anchor="ctr"/>
          <a:lstStyle/>
          <a:p>
            <a:pPr marL="0" indent="0" algn="ctr">
              <a:buNone/>
            </a:pPr>
            <a:r>
              <a:rPr lang="en-US" sz="1100" b="1" dirty="0">
                <a:solidFill>
                  <a:srgbClr val="FFFFFF"/>
                </a:solidFill>
                <a:latin typeface="Montserrat" pitchFamily="34" charset="0"/>
                <a:ea typeface="Montserrat" pitchFamily="34" charset="-122"/>
                <a:cs typeface="Montserrat" pitchFamily="34" charset="-120"/>
              </a:rPr>
              <a:t>05</a:t>
            </a:r>
            <a:endParaRPr lang="en-US" sz="1100" dirty="0"/>
          </a:p>
        </p:txBody>
      </p:sp>
      <p:pic>
        <p:nvPicPr>
          <p:cNvPr id="47" name="Image 22" descr="preencoded.png"/>
          <p:cNvPicPr>
            <a:picLocks noChangeAspect="1"/>
          </p:cNvPicPr>
          <p:nvPr/>
        </p:nvPicPr>
        <p:blipFill>
          <a:blip r:embed="rId16"/>
          <a:srcRect l="-8" r="-8"/>
          <a:stretch/>
        </p:blipFill>
        <p:spPr>
          <a:xfrm>
            <a:off x="457200" y="4209898"/>
            <a:ext cx="2641702" cy="2018995"/>
          </a:xfrm>
          <a:prstGeom prst="rect">
            <a:avLst/>
          </a:prstGeom>
        </p:spPr>
      </p:pic>
      <p:sp>
        <p:nvSpPr>
          <p:cNvPr id="48" name="Text 23"/>
          <p:cNvSpPr txBox="1"/>
          <p:nvPr/>
        </p:nvSpPr>
        <p:spPr>
          <a:xfrm>
            <a:off x="620878" y="5085893"/>
            <a:ext cx="2320747" cy="267005"/>
          </a:xfrm>
          <a:prstGeom prst="rect">
            <a:avLst/>
          </a:prstGeom>
          <a:noFill/>
          <a:ln/>
        </p:spPr>
        <p:txBody>
          <a:bodyPr wrap="square" lIns="0" tIns="0" rIns="0" bIns="0" rtlCol="0" anchor="ctr"/>
          <a:lstStyle/>
          <a:p>
            <a:pPr marL="0" indent="0" algn="ctr">
              <a:buNone/>
            </a:pPr>
            <a:r>
              <a:rPr lang="en-US" sz="1300" b="1" dirty="0">
                <a:solidFill>
                  <a:srgbClr val="1F2937"/>
                </a:solidFill>
                <a:latin typeface="Roboto" pitchFamily="34" charset="0"/>
                <a:ea typeface="Roboto" pitchFamily="34" charset="-122"/>
                <a:cs typeface="Roboto" pitchFamily="34" charset="-120"/>
              </a:rPr>
              <a:t>Đánh giá &amp; Triển khai</a:t>
            </a:r>
            <a:endParaRPr lang="en-US" sz="1300" dirty="0"/>
          </a:p>
        </p:txBody>
      </p:sp>
      <p:sp>
        <p:nvSpPr>
          <p:cNvPr id="49" name="Text 24"/>
          <p:cNvSpPr txBox="1"/>
          <p:nvPr/>
        </p:nvSpPr>
        <p:spPr>
          <a:xfrm>
            <a:off x="647395" y="5428793"/>
            <a:ext cx="2267712" cy="571500"/>
          </a:xfrm>
          <a:prstGeom prst="rect">
            <a:avLst/>
          </a:prstGeom>
          <a:noFill/>
          <a:ln/>
        </p:spPr>
        <p:txBody>
          <a:bodyPr wrap="square" lIns="0" tIns="0" rIns="0" bIns="0" rtlCol="0" anchor="t"/>
          <a:lstStyle/>
          <a:p>
            <a:pPr marL="0" indent="0" algn="ctr">
              <a:buNone/>
            </a:pPr>
            <a:r>
              <a:rPr lang="en-US" sz="1000" dirty="0">
                <a:solidFill>
                  <a:srgbClr val="4B5563"/>
                </a:solidFill>
                <a:latin typeface="Roboto" pitchFamily="34" charset="0"/>
                <a:ea typeface="Roboto" pitchFamily="34" charset="-122"/>
                <a:cs typeface="Roboto" pitchFamily="34" charset="-120"/>
              </a:rPr>
              <a:t>Đánh giá hiệu năng bằng các chỉ số. Viết báo cáo, đóng gói và demo sản phẩm.</a:t>
            </a:r>
            <a:endParaRPr lang="en-US" sz="1000" dirty="0"/>
          </a:p>
        </p:txBody>
      </p:sp>
      <p:pic>
        <p:nvPicPr>
          <p:cNvPr id="50" name="Image 23" descr="preencoded.png"/>
          <p:cNvPicPr>
            <a:picLocks noChangeAspect="1"/>
          </p:cNvPicPr>
          <p:nvPr/>
        </p:nvPicPr>
        <p:blipFill>
          <a:blip r:embed="rId17"/>
          <a:srcRect l="-1282" r="-1282"/>
          <a:stretch/>
        </p:blipFill>
        <p:spPr>
          <a:xfrm>
            <a:off x="1668780" y="4646066"/>
            <a:ext cx="219456" cy="285293"/>
          </a:xfrm>
          <a:prstGeom prst="rect">
            <a:avLst/>
          </a:prstGeom>
        </p:spPr>
      </p:pic>
      <p:pic>
        <p:nvPicPr>
          <p:cNvPr id="51" name="Image 24" descr="preencoded.png"/>
          <p:cNvPicPr>
            <a:picLocks noChangeAspect="1"/>
          </p:cNvPicPr>
          <p:nvPr/>
        </p:nvPicPr>
        <p:blipFill>
          <a:blip r:embed="rId9"/>
          <a:srcRect/>
          <a:stretch/>
        </p:blipFill>
        <p:spPr>
          <a:xfrm>
            <a:off x="647395" y="4104742"/>
            <a:ext cx="381305" cy="381305"/>
          </a:xfrm>
          <a:prstGeom prst="rect">
            <a:avLst/>
          </a:prstGeom>
        </p:spPr>
      </p:pic>
      <p:sp>
        <p:nvSpPr>
          <p:cNvPr id="52" name="Shape 25"/>
          <p:cNvSpPr/>
          <p:nvPr/>
        </p:nvSpPr>
        <p:spPr>
          <a:xfrm>
            <a:off x="647395" y="4104742"/>
            <a:ext cx="381305" cy="381305"/>
          </a:xfrm>
          <a:prstGeom prst="rect">
            <a:avLst/>
          </a:prstGeom>
          <a:noFill/>
          <a:ln/>
        </p:spPr>
        <p:txBody>
          <a:bodyPr/>
          <a:lstStyle/>
          <a:p>
            <a:endParaRPr lang="en-US"/>
          </a:p>
        </p:txBody>
      </p:sp>
      <p:sp>
        <p:nvSpPr>
          <p:cNvPr id="53" name="Text 26"/>
          <p:cNvSpPr/>
          <p:nvPr/>
        </p:nvSpPr>
        <p:spPr>
          <a:xfrm>
            <a:off x="647395" y="4104742"/>
            <a:ext cx="381305" cy="381305"/>
          </a:xfrm>
          <a:prstGeom prst="rect">
            <a:avLst/>
          </a:prstGeom>
          <a:solidFill>
            <a:srgbClr val="FFFFFF">
              <a:alpha val="0"/>
            </a:srgbClr>
          </a:solidFill>
          <a:ln>
            <a:solidFill>
              <a:srgbClr val="FFFFFF">
                <a:alpha val="0"/>
              </a:srgbClr>
            </a:solidFill>
          </a:ln>
        </p:spPr>
        <p:txBody>
          <a:bodyPr wrap="square" lIns="0" tIns="0" rIns="0" bIns="0" rtlCol="0" anchor="ctr"/>
          <a:lstStyle/>
          <a:p>
            <a:pPr marL="0" indent="0" algn="ctr">
              <a:buNone/>
            </a:pPr>
            <a:r>
              <a:rPr lang="en-US" sz="1100" b="1" dirty="0">
                <a:solidFill>
                  <a:srgbClr val="FFFFFF"/>
                </a:solidFill>
                <a:latin typeface="Montserrat" pitchFamily="34" charset="0"/>
                <a:ea typeface="Montserrat" pitchFamily="34" charset="-122"/>
                <a:cs typeface="Montserrat" pitchFamily="34" charset="-120"/>
              </a:rPr>
              <a:t>06</a:t>
            </a:r>
            <a:endParaRPr lang="en-US" sz="1100" dirty="0"/>
          </a:p>
        </p:txBody>
      </p:sp>
      <p:pic>
        <p:nvPicPr>
          <p:cNvPr id="54" name="Image 25" descr="preencoded.png"/>
          <p:cNvPicPr>
            <a:picLocks noChangeAspect="1"/>
          </p:cNvPicPr>
          <p:nvPr/>
        </p:nvPicPr>
        <p:blipFill>
          <a:blip r:embed="rId18"/>
          <a:srcRect t="-19" b="-19"/>
          <a:stretch/>
        </p:blipFill>
        <p:spPr>
          <a:xfrm>
            <a:off x="0" y="0"/>
            <a:ext cx="9752990" cy="952805"/>
          </a:xfrm>
          <a:prstGeom prst="rect">
            <a:avLst/>
          </a:prstGeom>
        </p:spPr>
      </p:pic>
      <p:sp>
        <p:nvSpPr>
          <p:cNvPr id="55" name="Text 27"/>
          <p:cNvSpPr txBox="1"/>
          <p:nvPr/>
        </p:nvSpPr>
        <p:spPr>
          <a:xfrm>
            <a:off x="933602" y="228600"/>
            <a:ext cx="2813609" cy="267005"/>
          </a:xfrm>
          <a:prstGeom prst="rect">
            <a:avLst/>
          </a:prstGeom>
          <a:noFill/>
          <a:ln/>
        </p:spPr>
        <p:txBody>
          <a:bodyPr wrap="square" lIns="0" tIns="0" rIns="0" bIns="0" rtlCol="0" anchor="ctr"/>
          <a:lstStyle/>
          <a:p>
            <a:pPr marL="0" indent="0" algn="l">
              <a:buNone/>
            </a:pPr>
            <a:r>
              <a:rPr lang="en-US" sz="1400" b="1" dirty="0">
                <a:solidFill>
                  <a:srgbClr val="1F2937"/>
                </a:solidFill>
                <a:latin typeface="Montserrat" pitchFamily="34" charset="0"/>
                <a:ea typeface="Montserrat" pitchFamily="34" charset="-122"/>
                <a:cs typeface="Montserrat" pitchFamily="34" charset="-120"/>
              </a:rPr>
              <a:t>Phương pháp thực hiện</a:t>
            </a:r>
            <a:endParaRPr lang="en-US" sz="1400" dirty="0"/>
          </a:p>
        </p:txBody>
      </p:sp>
      <p:sp>
        <p:nvSpPr>
          <p:cNvPr id="56" name="Text 28"/>
          <p:cNvSpPr txBox="1"/>
          <p:nvPr/>
        </p:nvSpPr>
        <p:spPr>
          <a:xfrm>
            <a:off x="933602" y="495605"/>
            <a:ext cx="3219602" cy="191110"/>
          </a:xfrm>
          <a:prstGeom prst="rect">
            <a:avLst/>
          </a:prstGeom>
          <a:noFill/>
          <a:ln/>
        </p:spPr>
        <p:txBody>
          <a:bodyPr wrap="square" lIns="0" tIns="0" rIns="0" bIns="0" rtlCol="0" anchor="ctr"/>
          <a:lstStyle/>
          <a:p>
            <a:pPr marL="0" indent="0" algn="l">
              <a:buNone/>
            </a:pPr>
            <a:r>
              <a:rPr lang="en-US" sz="1000" dirty="0">
                <a:solidFill>
                  <a:srgbClr val="6B7280"/>
                </a:solidFill>
                <a:latin typeface="Roboto" pitchFamily="34" charset="0"/>
                <a:ea typeface="Roboto" pitchFamily="34" charset="-122"/>
                <a:cs typeface="Roboto" pitchFamily="34" charset="-120"/>
              </a:rPr>
              <a:t>Quy trình nghiên cứu và phát triển hệ thống</a:t>
            </a:r>
            <a:endParaRPr lang="en-US" sz="1000" dirty="0"/>
          </a:p>
        </p:txBody>
      </p:sp>
      <p:pic>
        <p:nvPicPr>
          <p:cNvPr id="57" name="Image 26" descr="preencoded.png"/>
          <p:cNvPicPr>
            <a:picLocks noChangeAspect="1"/>
          </p:cNvPicPr>
          <p:nvPr/>
        </p:nvPicPr>
        <p:blipFill>
          <a:blip r:embed="rId19"/>
          <a:srcRect l="-427" r="-427"/>
          <a:stretch/>
        </p:blipFill>
        <p:spPr>
          <a:xfrm>
            <a:off x="457200" y="302666"/>
            <a:ext cx="323698" cy="285293"/>
          </a:xfrm>
          <a:prstGeom prst="rect">
            <a:avLst/>
          </a:prstGeom>
        </p:spPr>
      </p:pic>
      <p:sp>
        <p:nvSpPr>
          <p:cNvPr id="58" name="Text 29"/>
          <p:cNvSpPr txBox="1"/>
          <p:nvPr/>
        </p:nvSpPr>
        <p:spPr>
          <a:xfrm>
            <a:off x="8978494" y="152705"/>
            <a:ext cx="476402" cy="381305"/>
          </a:xfrm>
          <a:prstGeom prst="rect">
            <a:avLst/>
          </a:prstGeom>
          <a:noFill/>
          <a:ln/>
        </p:spPr>
        <p:txBody>
          <a:bodyPr wrap="square" lIns="0" tIns="0" rIns="0" bIns="0" rtlCol="0" anchor="ctr"/>
          <a:lstStyle/>
          <a:p>
            <a:pPr marL="0" indent="0" algn="r">
              <a:buNone/>
            </a:pPr>
            <a:r>
              <a:rPr lang="en-US" sz="2600" b="1" dirty="0">
                <a:solidFill>
                  <a:srgbClr val="F3F4F6"/>
                </a:solidFill>
                <a:latin typeface="Roboto" pitchFamily="34" charset="0"/>
                <a:ea typeface="Roboto" pitchFamily="34" charset="-122"/>
                <a:cs typeface="Roboto" pitchFamily="34" charset="-120"/>
              </a:rPr>
              <a:t>05</a:t>
            </a:r>
            <a:endParaRPr lang="en-US" sz="2600" dirty="0"/>
          </a:p>
        </p:txBody>
      </p:sp>
      <p:sp>
        <p:nvSpPr>
          <p:cNvPr id="59" name="Shape 30"/>
          <p:cNvSpPr/>
          <p:nvPr/>
        </p:nvSpPr>
        <p:spPr>
          <a:xfrm>
            <a:off x="0" y="6858000"/>
            <a:ext cx="9752990" cy="457200"/>
          </a:xfrm>
          <a:prstGeom prst="rect">
            <a:avLst/>
          </a:prstGeom>
          <a:solidFill>
            <a:srgbClr val="F9FAFB"/>
          </a:solidFill>
          <a:ln/>
        </p:spPr>
        <p:txBody>
          <a:bodyPr/>
          <a:lstStyle/>
          <a:p>
            <a:endParaRPr lang="en-US"/>
          </a:p>
        </p:txBody>
      </p:sp>
      <p:sp>
        <p:nvSpPr>
          <p:cNvPr id="60" name="Shape 31"/>
          <p:cNvSpPr/>
          <p:nvPr/>
        </p:nvSpPr>
        <p:spPr>
          <a:xfrm>
            <a:off x="0" y="6858000"/>
            <a:ext cx="9752990" cy="9144"/>
          </a:xfrm>
          <a:prstGeom prst="rect">
            <a:avLst/>
          </a:prstGeom>
          <a:solidFill>
            <a:srgbClr val="E5E7EB"/>
          </a:solidFill>
          <a:ln w="12700">
            <a:solidFill>
              <a:srgbClr val="E5E7EB">
                <a:alpha val="0"/>
              </a:srgbClr>
            </a:solidFill>
            <a:prstDash val="solid"/>
          </a:ln>
        </p:spPr>
        <p:txBody>
          <a:bodyPr/>
          <a:lstStyle/>
          <a:p>
            <a:endParaRPr lang="en-US"/>
          </a:p>
        </p:txBody>
      </p:sp>
      <p:sp>
        <p:nvSpPr>
          <p:cNvPr id="62" name="Text 33"/>
          <p:cNvSpPr txBox="1"/>
          <p:nvPr/>
        </p:nvSpPr>
        <p:spPr>
          <a:xfrm>
            <a:off x="8913571" y="7015277"/>
            <a:ext cx="467258" cy="152705"/>
          </a:xfrm>
          <a:prstGeom prst="rect">
            <a:avLst/>
          </a:prstGeom>
          <a:noFill/>
          <a:ln/>
        </p:spPr>
        <p:txBody>
          <a:bodyPr wrap="square" lIns="0" tIns="0" rIns="0" bIns="0" rtlCol="0" anchor="ctr"/>
          <a:lstStyle/>
          <a:p>
            <a:pPr marL="0" indent="0" algn="l">
              <a:buNone/>
            </a:pPr>
            <a:r>
              <a:rPr lang="en-US" sz="800" dirty="0">
                <a:solidFill>
                  <a:srgbClr val="6B7280"/>
                </a:solidFill>
                <a:latin typeface="Roboto" pitchFamily="34" charset="0"/>
                <a:ea typeface="Roboto" pitchFamily="34" charset="-122"/>
                <a:cs typeface="Roboto" pitchFamily="34" charset="-120"/>
              </a:rPr>
              <a:t>Trang 5</a:t>
            </a:r>
            <a:endParaRPr lang="en-US" sz="8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F24DCA-5130-D0C1-4BA4-2A699BA83B05}"/>
            </a:ext>
          </a:extLst>
        </p:cNvPr>
        <p:cNvGrpSpPr/>
        <p:nvPr/>
      </p:nvGrpSpPr>
      <p:grpSpPr>
        <a:xfrm>
          <a:off x="0" y="0"/>
          <a:ext cx="0" cy="0"/>
          <a:chOff x="0" y="0"/>
          <a:chExt cx="0" cy="0"/>
        </a:xfrm>
      </p:grpSpPr>
      <p:pic>
        <p:nvPicPr>
          <p:cNvPr id="13" name="Image 2" descr="preencoded.png">
            <a:extLst>
              <a:ext uri="{FF2B5EF4-FFF2-40B4-BE49-F238E27FC236}">
                <a16:creationId xmlns:a16="http://schemas.microsoft.com/office/drawing/2014/main" id="{6B25E4CB-D008-AD98-D803-B57284012719}"/>
              </a:ext>
            </a:extLst>
          </p:cNvPr>
          <p:cNvPicPr>
            <a:picLocks noChangeAspect="1"/>
          </p:cNvPicPr>
          <p:nvPr/>
        </p:nvPicPr>
        <p:blipFill>
          <a:blip r:embed="rId3"/>
          <a:srcRect t="-19" b="-19"/>
          <a:stretch/>
        </p:blipFill>
        <p:spPr>
          <a:xfrm>
            <a:off x="0" y="0"/>
            <a:ext cx="9752990" cy="952805"/>
          </a:xfrm>
          <a:prstGeom prst="rect">
            <a:avLst/>
          </a:prstGeom>
        </p:spPr>
      </p:pic>
      <p:sp>
        <p:nvSpPr>
          <p:cNvPr id="14" name="Text 9">
            <a:extLst>
              <a:ext uri="{FF2B5EF4-FFF2-40B4-BE49-F238E27FC236}">
                <a16:creationId xmlns:a16="http://schemas.microsoft.com/office/drawing/2014/main" id="{483FDED3-0C2F-2816-2D10-CB5ACF4CFF9D}"/>
              </a:ext>
            </a:extLst>
          </p:cNvPr>
          <p:cNvSpPr txBox="1"/>
          <p:nvPr/>
        </p:nvSpPr>
        <p:spPr>
          <a:xfrm>
            <a:off x="933602" y="228600"/>
            <a:ext cx="3410712" cy="267005"/>
          </a:xfrm>
          <a:prstGeom prst="rect">
            <a:avLst/>
          </a:prstGeom>
          <a:noFill/>
          <a:ln/>
        </p:spPr>
        <p:txBody>
          <a:bodyPr wrap="square" lIns="0" tIns="0" rIns="0" bIns="0" rtlCol="0" anchor="ctr"/>
          <a:lstStyle/>
          <a:p>
            <a:pPr marL="0" indent="0" algn="l">
              <a:buNone/>
            </a:pPr>
            <a:r>
              <a:rPr lang="en-US" sz="1400" b="1" dirty="0">
                <a:solidFill>
                  <a:srgbClr val="1F2937"/>
                </a:solidFill>
                <a:latin typeface="Montserrat" pitchFamily="34" charset="0"/>
                <a:ea typeface="Montserrat" pitchFamily="34" charset="-122"/>
                <a:cs typeface="Montserrat" pitchFamily="34" charset="-120"/>
              </a:rPr>
              <a:t>Kiến trúc Tổng thể Hệ thống</a:t>
            </a:r>
            <a:endParaRPr lang="en-US" sz="1400" dirty="0"/>
          </a:p>
        </p:txBody>
      </p:sp>
      <p:sp>
        <p:nvSpPr>
          <p:cNvPr id="15" name="Text 10">
            <a:extLst>
              <a:ext uri="{FF2B5EF4-FFF2-40B4-BE49-F238E27FC236}">
                <a16:creationId xmlns:a16="http://schemas.microsoft.com/office/drawing/2014/main" id="{64EA1BA9-F23F-2FB0-6C29-0E9C4CF68B2F}"/>
              </a:ext>
            </a:extLst>
          </p:cNvPr>
          <p:cNvSpPr txBox="1"/>
          <p:nvPr/>
        </p:nvSpPr>
        <p:spPr>
          <a:xfrm>
            <a:off x="933602" y="495605"/>
            <a:ext cx="3410712" cy="191110"/>
          </a:xfrm>
          <a:prstGeom prst="rect">
            <a:avLst/>
          </a:prstGeom>
          <a:noFill/>
          <a:ln/>
        </p:spPr>
        <p:txBody>
          <a:bodyPr wrap="square" lIns="0" tIns="0" rIns="0" bIns="0" rtlCol="0" anchor="ctr"/>
          <a:lstStyle/>
          <a:p>
            <a:pPr marL="0" indent="0" algn="l">
              <a:buNone/>
            </a:pPr>
            <a:r>
              <a:rPr lang="en-US" sz="1000" dirty="0">
                <a:solidFill>
                  <a:srgbClr val="6B7280"/>
                </a:solidFill>
                <a:latin typeface="Roboto" pitchFamily="34" charset="0"/>
                <a:ea typeface="Roboto" pitchFamily="34" charset="-122"/>
                <a:cs typeface="Roboto" pitchFamily="34" charset="-120"/>
              </a:rPr>
              <a:t>Mô hình Client-Server kết hợp AI Services</a:t>
            </a:r>
            <a:endParaRPr lang="en-US" sz="1000" dirty="0"/>
          </a:p>
        </p:txBody>
      </p:sp>
      <p:pic>
        <p:nvPicPr>
          <p:cNvPr id="16" name="Image 3" descr="preencoded.png">
            <a:extLst>
              <a:ext uri="{FF2B5EF4-FFF2-40B4-BE49-F238E27FC236}">
                <a16:creationId xmlns:a16="http://schemas.microsoft.com/office/drawing/2014/main" id="{FE5FFF8C-533B-38DE-15A8-4A9F6C005B6D}"/>
              </a:ext>
            </a:extLst>
          </p:cNvPr>
          <p:cNvPicPr>
            <a:picLocks noChangeAspect="1"/>
          </p:cNvPicPr>
          <p:nvPr/>
        </p:nvPicPr>
        <p:blipFill>
          <a:blip r:embed="rId4"/>
          <a:srcRect l="-427" r="-427"/>
          <a:stretch/>
        </p:blipFill>
        <p:spPr>
          <a:xfrm>
            <a:off x="457200" y="302666"/>
            <a:ext cx="323698" cy="285293"/>
          </a:xfrm>
          <a:prstGeom prst="rect">
            <a:avLst/>
          </a:prstGeom>
        </p:spPr>
      </p:pic>
      <p:sp>
        <p:nvSpPr>
          <p:cNvPr id="17" name="Text 11">
            <a:extLst>
              <a:ext uri="{FF2B5EF4-FFF2-40B4-BE49-F238E27FC236}">
                <a16:creationId xmlns:a16="http://schemas.microsoft.com/office/drawing/2014/main" id="{AEC20821-1B19-C758-68DB-DCFA7B00D945}"/>
              </a:ext>
            </a:extLst>
          </p:cNvPr>
          <p:cNvSpPr txBox="1"/>
          <p:nvPr/>
        </p:nvSpPr>
        <p:spPr>
          <a:xfrm>
            <a:off x="8978494" y="152705"/>
            <a:ext cx="476402" cy="381305"/>
          </a:xfrm>
          <a:prstGeom prst="rect">
            <a:avLst/>
          </a:prstGeom>
          <a:noFill/>
          <a:ln/>
        </p:spPr>
        <p:txBody>
          <a:bodyPr wrap="square" lIns="0" tIns="0" rIns="0" bIns="0" rtlCol="0" anchor="ctr"/>
          <a:lstStyle/>
          <a:p>
            <a:pPr marL="0" indent="0" algn="r">
              <a:buNone/>
            </a:pPr>
            <a:r>
              <a:rPr lang="en-US" sz="2600" b="1" dirty="0">
                <a:solidFill>
                  <a:srgbClr val="F3F4F6"/>
                </a:solidFill>
                <a:latin typeface="Roboto" pitchFamily="34" charset="0"/>
                <a:ea typeface="Roboto" pitchFamily="34" charset="-122"/>
                <a:cs typeface="Roboto" pitchFamily="34" charset="-120"/>
              </a:rPr>
              <a:t>06</a:t>
            </a:r>
            <a:endParaRPr lang="en-US" sz="2600" dirty="0"/>
          </a:p>
        </p:txBody>
      </p:sp>
      <p:pic>
        <p:nvPicPr>
          <p:cNvPr id="3" name="Picture 2">
            <a:extLst>
              <a:ext uri="{FF2B5EF4-FFF2-40B4-BE49-F238E27FC236}">
                <a16:creationId xmlns:a16="http://schemas.microsoft.com/office/drawing/2014/main" id="{0729022A-D3FF-1317-738F-959322803038}"/>
              </a:ext>
            </a:extLst>
          </p:cNvPr>
          <p:cNvPicPr>
            <a:picLocks noChangeAspect="1"/>
          </p:cNvPicPr>
          <p:nvPr/>
        </p:nvPicPr>
        <p:blipFill>
          <a:blip r:embed="rId5"/>
          <a:srcRect t="6883" r="41444"/>
          <a:stretch>
            <a:fillRect/>
          </a:stretch>
        </p:blipFill>
        <p:spPr>
          <a:xfrm>
            <a:off x="1568105" y="1181405"/>
            <a:ext cx="6617389" cy="5739905"/>
          </a:xfrm>
          <a:prstGeom prst="rect">
            <a:avLst/>
          </a:prstGeom>
        </p:spPr>
      </p:pic>
      <p:sp>
        <p:nvSpPr>
          <p:cNvPr id="4" name="Text 6">
            <a:extLst>
              <a:ext uri="{FF2B5EF4-FFF2-40B4-BE49-F238E27FC236}">
                <a16:creationId xmlns:a16="http://schemas.microsoft.com/office/drawing/2014/main" id="{22C92C64-2B48-69A0-5D93-31ED860C4E5A}"/>
              </a:ext>
            </a:extLst>
          </p:cNvPr>
          <p:cNvSpPr txBox="1"/>
          <p:nvPr/>
        </p:nvSpPr>
        <p:spPr>
          <a:xfrm>
            <a:off x="8913571" y="7015277"/>
            <a:ext cx="467258" cy="152705"/>
          </a:xfrm>
          <a:prstGeom prst="rect">
            <a:avLst/>
          </a:prstGeom>
          <a:noFill/>
          <a:ln/>
        </p:spPr>
        <p:txBody>
          <a:bodyPr wrap="square" lIns="0" tIns="0" rIns="0" bIns="0" rtlCol="0" anchor="ctr"/>
          <a:lstStyle/>
          <a:p>
            <a:pPr marL="0" indent="0" algn="l">
              <a:buNone/>
            </a:pPr>
            <a:r>
              <a:rPr lang="en-US" sz="800" dirty="0">
                <a:solidFill>
                  <a:srgbClr val="6B7280"/>
                </a:solidFill>
                <a:latin typeface="Roboto" pitchFamily="34" charset="0"/>
                <a:ea typeface="Roboto" pitchFamily="34" charset="-122"/>
                <a:cs typeface="Roboto" pitchFamily="34" charset="-120"/>
              </a:rPr>
              <a:t>Trang 6</a:t>
            </a:r>
            <a:endParaRPr lang="en-US" sz="800" dirty="0"/>
          </a:p>
        </p:txBody>
      </p:sp>
    </p:spTree>
    <p:extLst>
      <p:ext uri="{BB962C8B-B14F-4D97-AF65-F5344CB8AC3E}">
        <p14:creationId xmlns:p14="http://schemas.microsoft.com/office/powerpoint/2010/main" val="34737280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9752990" cy="7315200"/>
          </a:xfrm>
          <a:prstGeom prst="rect">
            <a:avLst/>
          </a:prstGeom>
          <a:solidFill>
            <a:srgbClr val="F3F4F6"/>
          </a:solidFill>
          <a:ln w="12700">
            <a:solidFill>
              <a:srgbClr val="FFFFFF">
                <a:alpha val="0"/>
              </a:srgbClr>
            </a:solidFill>
            <a:prstDash val="solid"/>
          </a:ln>
        </p:spPr>
        <p:txBody>
          <a:bodyPr/>
          <a:lstStyle/>
          <a:p>
            <a:endParaRPr lang="en-US"/>
          </a:p>
        </p:txBody>
      </p:sp>
      <p:sp>
        <p:nvSpPr>
          <p:cNvPr id="3" name="Shape 1"/>
          <p:cNvSpPr/>
          <p:nvPr/>
        </p:nvSpPr>
        <p:spPr>
          <a:xfrm>
            <a:off x="0" y="0"/>
            <a:ext cx="9752990" cy="7315200"/>
          </a:xfrm>
          <a:prstGeom prst="rect">
            <a:avLst/>
          </a:prstGeom>
          <a:solidFill>
            <a:srgbClr val="FFFFFF"/>
          </a:solidFill>
          <a:ln w="12700">
            <a:solidFill>
              <a:srgbClr val="FFFFFF">
                <a:alpha val="0"/>
              </a:srgbClr>
            </a:solidFill>
            <a:prstDash val="solid"/>
          </a:ln>
        </p:spPr>
        <p:txBody>
          <a:bodyPr/>
          <a:lstStyle/>
          <a:p>
            <a:endParaRPr lang="en-US"/>
          </a:p>
        </p:txBody>
      </p:sp>
      <p:sp>
        <p:nvSpPr>
          <p:cNvPr id="4" name="Shape 2"/>
          <p:cNvSpPr/>
          <p:nvPr/>
        </p:nvSpPr>
        <p:spPr>
          <a:xfrm>
            <a:off x="0" y="952805"/>
            <a:ext cx="9752990" cy="6362395"/>
          </a:xfrm>
          <a:prstGeom prst="rect">
            <a:avLst/>
          </a:prstGeom>
          <a:solidFill>
            <a:srgbClr val="F9FAFB"/>
          </a:solidFill>
          <a:ln w="12700">
            <a:solidFill>
              <a:srgbClr val="FFFFFF">
                <a:alpha val="0"/>
              </a:srgbClr>
            </a:solidFill>
            <a:prstDash val="solid"/>
          </a:ln>
        </p:spPr>
        <p:txBody>
          <a:bodyPr/>
          <a:lstStyle/>
          <a:p>
            <a:endParaRPr lang="en-US"/>
          </a:p>
        </p:txBody>
      </p:sp>
      <p:sp>
        <p:nvSpPr>
          <p:cNvPr id="5" name="Shape 3"/>
          <p:cNvSpPr/>
          <p:nvPr/>
        </p:nvSpPr>
        <p:spPr>
          <a:xfrm>
            <a:off x="457200" y="1257300"/>
            <a:ext cx="38405" cy="304495"/>
          </a:xfrm>
          <a:prstGeom prst="rect">
            <a:avLst/>
          </a:prstGeom>
          <a:solidFill>
            <a:srgbClr val="0056B3"/>
          </a:solidFill>
          <a:ln w="12700">
            <a:solidFill>
              <a:srgbClr val="0056B3">
                <a:alpha val="0"/>
              </a:srgbClr>
            </a:solidFill>
            <a:prstDash val="solid"/>
          </a:ln>
        </p:spPr>
        <p:txBody>
          <a:bodyPr/>
          <a:lstStyle/>
          <a:p>
            <a:endParaRPr lang="en-US"/>
          </a:p>
        </p:txBody>
      </p:sp>
      <p:sp>
        <p:nvSpPr>
          <p:cNvPr id="6" name="Text 4"/>
          <p:cNvSpPr txBox="1"/>
          <p:nvPr/>
        </p:nvSpPr>
        <p:spPr>
          <a:xfrm>
            <a:off x="648310" y="1257300"/>
            <a:ext cx="4037990" cy="305410"/>
          </a:xfrm>
          <a:prstGeom prst="rect">
            <a:avLst/>
          </a:prstGeom>
          <a:solidFill>
            <a:srgbClr val="FFFFFF">
              <a:alpha val="0"/>
            </a:srgbClr>
          </a:solidFill>
          <a:ln>
            <a:solidFill>
              <a:srgbClr val="FFFFFF">
                <a:alpha val="0"/>
              </a:srgbClr>
            </a:solidFill>
          </a:ln>
        </p:spPr>
        <p:txBody>
          <a:bodyPr wrap="square" lIns="0" tIns="0" rIns="0" bIns="0" rtlCol="0" anchor="ctr"/>
          <a:lstStyle/>
          <a:p>
            <a:pPr marL="0" indent="0" algn="l">
              <a:buNone/>
            </a:pPr>
            <a:r>
              <a:rPr lang="en-US" sz="1700" b="1" dirty="0">
                <a:solidFill>
                  <a:srgbClr val="1F2937"/>
                </a:solidFill>
                <a:latin typeface="Montserrat" pitchFamily="34" charset="0"/>
                <a:ea typeface="Montserrat" pitchFamily="34" charset="-122"/>
                <a:cs typeface="Montserrat" pitchFamily="34" charset="-120"/>
              </a:rPr>
              <a:t>Nguồn dữ liệu &amp; Tiêu chí</a:t>
            </a:r>
            <a:endParaRPr lang="en-US" sz="1700" dirty="0"/>
          </a:p>
        </p:txBody>
      </p:sp>
      <p:pic>
        <p:nvPicPr>
          <p:cNvPr id="7" name="Image 0" descr="preencoded.png"/>
          <p:cNvPicPr>
            <a:picLocks noChangeAspect="1"/>
          </p:cNvPicPr>
          <p:nvPr/>
        </p:nvPicPr>
        <p:blipFill>
          <a:blip r:embed="rId3"/>
          <a:srcRect t="-7" b="-7"/>
          <a:stretch/>
        </p:blipFill>
        <p:spPr>
          <a:xfrm>
            <a:off x="457200" y="1790395"/>
            <a:ext cx="4114800" cy="2086661"/>
          </a:xfrm>
          <a:prstGeom prst="rect">
            <a:avLst/>
          </a:prstGeom>
        </p:spPr>
      </p:pic>
      <p:sp>
        <p:nvSpPr>
          <p:cNvPr id="8" name="Text 5"/>
          <p:cNvSpPr txBox="1"/>
          <p:nvPr/>
        </p:nvSpPr>
        <p:spPr>
          <a:xfrm>
            <a:off x="875995" y="1981505"/>
            <a:ext cx="3620110" cy="267005"/>
          </a:xfrm>
          <a:prstGeom prst="rect">
            <a:avLst/>
          </a:prstGeom>
          <a:noFill/>
          <a:ln/>
        </p:spPr>
        <p:txBody>
          <a:bodyPr wrap="square" lIns="0" tIns="0" rIns="0" bIns="0" rtlCol="0" anchor="ctr"/>
          <a:lstStyle/>
          <a:p>
            <a:pPr marL="0" indent="0" algn="l">
              <a:buNone/>
            </a:pPr>
            <a:r>
              <a:rPr lang="en-US" sz="1300" b="1" dirty="0">
                <a:solidFill>
                  <a:srgbClr val="0056B3"/>
                </a:solidFill>
                <a:latin typeface="Roboto" pitchFamily="34" charset="0"/>
                <a:ea typeface="Roboto" pitchFamily="34" charset="-122"/>
                <a:cs typeface="Roboto" pitchFamily="34" charset="-120"/>
              </a:rPr>
              <a:t> Tài liệu chuyên ngành </a:t>
            </a:r>
            <a:endParaRPr lang="en-US" sz="1300" dirty="0"/>
          </a:p>
        </p:txBody>
      </p:sp>
      <p:pic>
        <p:nvPicPr>
          <p:cNvPr id="9" name="Image 1" descr="preencoded.png"/>
          <p:cNvPicPr>
            <a:picLocks noChangeAspect="1"/>
          </p:cNvPicPr>
          <p:nvPr/>
        </p:nvPicPr>
        <p:blipFill>
          <a:blip r:embed="rId4"/>
          <a:srcRect l="-1031" r="-1031"/>
          <a:stretch/>
        </p:blipFill>
        <p:spPr>
          <a:xfrm>
            <a:off x="647395" y="2029054"/>
            <a:ext cx="152705" cy="170993"/>
          </a:xfrm>
          <a:prstGeom prst="rect">
            <a:avLst/>
          </a:prstGeom>
        </p:spPr>
      </p:pic>
      <p:sp>
        <p:nvSpPr>
          <p:cNvPr id="10" name="Text 6"/>
          <p:cNvSpPr txBox="1"/>
          <p:nvPr/>
        </p:nvSpPr>
        <p:spPr>
          <a:xfrm>
            <a:off x="875995" y="2324405"/>
            <a:ext cx="3581705" cy="381305"/>
          </a:xfrm>
          <a:prstGeom prst="rect">
            <a:avLst/>
          </a:prstGeom>
          <a:noFill/>
          <a:ln/>
        </p:spPr>
        <p:txBody>
          <a:bodyPr wrap="square" lIns="0" tIns="0" rIns="0" bIns="0" rtlCol="0" anchor="t"/>
          <a:lstStyle/>
          <a:p>
            <a:pPr marL="0" indent="0" algn="l">
              <a:buNone/>
            </a:pPr>
            <a:r>
              <a:rPr lang="en-US" sz="1000" b="1" dirty="0">
                <a:solidFill>
                  <a:srgbClr val="4B5563"/>
                </a:solidFill>
                <a:latin typeface="Roboto" pitchFamily="34" charset="0"/>
                <a:ea typeface="Roboto" pitchFamily="34" charset="-122"/>
                <a:cs typeface="Roboto" pitchFamily="34" charset="-120"/>
              </a:rPr>
              <a:t>Sơ cấp cứu y khoa:</a:t>
            </a:r>
            <a:r>
              <a:rPr lang="en-US" sz="1000" dirty="0">
                <a:solidFill>
                  <a:srgbClr val="4B5563"/>
                </a:solidFill>
                <a:latin typeface="Roboto" pitchFamily="34" charset="0"/>
                <a:ea typeface="Roboto" pitchFamily="34" charset="-122"/>
                <a:cs typeface="Roboto" pitchFamily="34" charset="-120"/>
              </a:rPr>
              <a:t> Hướng dẫn từ Bộ Y tế, Hội Chữ thập đỏ, tài liệu sơ cứu chuẩn quốc tế (AHA/ERC).</a:t>
            </a:r>
            <a:endParaRPr lang="en-US" sz="1000" dirty="0"/>
          </a:p>
        </p:txBody>
      </p:sp>
      <p:sp>
        <p:nvSpPr>
          <p:cNvPr id="11" name="Text 7"/>
          <p:cNvSpPr txBox="1"/>
          <p:nvPr/>
        </p:nvSpPr>
        <p:spPr>
          <a:xfrm>
            <a:off x="875995" y="2857500"/>
            <a:ext cx="3581705" cy="381305"/>
          </a:xfrm>
          <a:prstGeom prst="rect">
            <a:avLst/>
          </a:prstGeom>
          <a:noFill/>
          <a:ln/>
        </p:spPr>
        <p:txBody>
          <a:bodyPr wrap="square" lIns="0" tIns="0" rIns="0" bIns="0" rtlCol="0" anchor="t"/>
          <a:lstStyle/>
          <a:p>
            <a:pPr marL="0" indent="0" algn="l">
              <a:buNone/>
            </a:pPr>
            <a:r>
              <a:rPr lang="en-US" sz="1000" b="1" dirty="0">
                <a:solidFill>
                  <a:srgbClr val="4B5563"/>
                </a:solidFill>
                <a:latin typeface="Roboto" pitchFamily="34" charset="0"/>
                <a:ea typeface="Roboto" pitchFamily="34" charset="-122"/>
                <a:cs typeface="Roboto" pitchFamily="34" charset="-120"/>
              </a:rPr>
              <a:t>PCCC &amp; CNCH:</a:t>
            </a:r>
            <a:r>
              <a:rPr lang="en-US" sz="1000" dirty="0">
                <a:solidFill>
                  <a:srgbClr val="4B5563"/>
                </a:solidFill>
                <a:latin typeface="Roboto" pitchFamily="34" charset="0"/>
                <a:ea typeface="Roboto" pitchFamily="34" charset="-122"/>
                <a:cs typeface="Roboto" pitchFamily="34" charset="-120"/>
              </a:rPr>
              <a:t> Cẩm nang phòng cháy chữa cháy, kỹ năng thoát hiểm từ Cục Cảnh sát PCCC.</a:t>
            </a:r>
            <a:endParaRPr lang="en-US" sz="1000" dirty="0"/>
          </a:p>
        </p:txBody>
      </p:sp>
      <p:sp>
        <p:nvSpPr>
          <p:cNvPr id="12" name="Text 8"/>
          <p:cNvSpPr txBox="1"/>
          <p:nvPr/>
        </p:nvSpPr>
        <p:spPr>
          <a:xfrm>
            <a:off x="875995" y="3390595"/>
            <a:ext cx="3581705" cy="381305"/>
          </a:xfrm>
          <a:prstGeom prst="rect">
            <a:avLst/>
          </a:prstGeom>
          <a:noFill/>
          <a:ln/>
        </p:spPr>
        <p:txBody>
          <a:bodyPr wrap="square" lIns="0" tIns="0" rIns="0" bIns="0" rtlCol="0" anchor="t"/>
          <a:lstStyle/>
          <a:p>
            <a:pPr marL="0" indent="0" algn="l">
              <a:buNone/>
            </a:pPr>
            <a:r>
              <a:rPr lang="en-US" sz="1000" b="1" dirty="0">
                <a:solidFill>
                  <a:srgbClr val="4B5563"/>
                </a:solidFill>
                <a:latin typeface="Roboto" pitchFamily="34" charset="0"/>
                <a:ea typeface="Roboto" pitchFamily="34" charset="-122"/>
                <a:cs typeface="Roboto" pitchFamily="34" charset="-120"/>
              </a:rPr>
              <a:t>An ninh trật tự:</a:t>
            </a:r>
            <a:r>
              <a:rPr lang="en-US" sz="1000" dirty="0">
                <a:solidFill>
                  <a:srgbClr val="4B5563"/>
                </a:solidFill>
                <a:latin typeface="Roboto" pitchFamily="34" charset="0"/>
                <a:ea typeface="Roboto" pitchFamily="34" charset="-122"/>
                <a:cs typeface="Roboto" pitchFamily="34" charset="-120"/>
              </a:rPr>
              <a:t> Quy trình xử lý tình huống khẩn cấp, số điện thoại đường dây nóng địa phương.</a:t>
            </a:r>
            <a:endParaRPr lang="en-US" sz="1000" dirty="0"/>
          </a:p>
        </p:txBody>
      </p:sp>
      <p:pic>
        <p:nvPicPr>
          <p:cNvPr id="13" name="Image 2" descr="preencoded.png"/>
          <p:cNvPicPr>
            <a:picLocks noChangeAspect="1"/>
          </p:cNvPicPr>
          <p:nvPr/>
        </p:nvPicPr>
        <p:blipFill>
          <a:blip r:embed="rId5"/>
          <a:srcRect l="-9" r="-9"/>
          <a:stretch/>
        </p:blipFill>
        <p:spPr>
          <a:xfrm>
            <a:off x="457200" y="3881583"/>
            <a:ext cx="4114800" cy="1790395"/>
          </a:xfrm>
          <a:prstGeom prst="rect">
            <a:avLst/>
          </a:prstGeom>
        </p:spPr>
      </p:pic>
      <p:sp>
        <p:nvSpPr>
          <p:cNvPr id="14" name="Text 9"/>
          <p:cNvSpPr txBox="1"/>
          <p:nvPr/>
        </p:nvSpPr>
        <p:spPr>
          <a:xfrm>
            <a:off x="914400" y="4071778"/>
            <a:ext cx="3581705" cy="267005"/>
          </a:xfrm>
          <a:prstGeom prst="rect">
            <a:avLst/>
          </a:prstGeom>
          <a:noFill/>
          <a:ln/>
        </p:spPr>
        <p:txBody>
          <a:bodyPr wrap="square" lIns="0" tIns="0" rIns="0" bIns="0" rtlCol="0" anchor="ctr"/>
          <a:lstStyle/>
          <a:p>
            <a:pPr marL="0" indent="0" algn="l">
              <a:buNone/>
            </a:pPr>
            <a:r>
              <a:rPr lang="en-US" sz="1300" b="1" dirty="0">
                <a:solidFill>
                  <a:srgbClr val="0056B3"/>
                </a:solidFill>
                <a:latin typeface="Roboto" pitchFamily="34" charset="0"/>
                <a:ea typeface="Roboto" pitchFamily="34" charset="-122"/>
                <a:cs typeface="Roboto" pitchFamily="34" charset="-120"/>
              </a:rPr>
              <a:t> Dữ liệu mô phỏng </a:t>
            </a:r>
            <a:endParaRPr lang="en-US" sz="1300" dirty="0"/>
          </a:p>
        </p:txBody>
      </p:sp>
      <p:pic>
        <p:nvPicPr>
          <p:cNvPr id="15" name="Image 3" descr="preencoded.png"/>
          <p:cNvPicPr>
            <a:picLocks noChangeAspect="1"/>
          </p:cNvPicPr>
          <p:nvPr/>
        </p:nvPicPr>
        <p:blipFill>
          <a:blip r:embed="rId6"/>
          <a:srcRect t="-571" b="-571"/>
          <a:stretch/>
        </p:blipFill>
        <p:spPr>
          <a:xfrm>
            <a:off x="647395" y="4119327"/>
            <a:ext cx="190195" cy="170993"/>
          </a:xfrm>
          <a:prstGeom prst="rect">
            <a:avLst/>
          </a:prstGeom>
        </p:spPr>
      </p:pic>
      <p:sp>
        <p:nvSpPr>
          <p:cNvPr id="16" name="Text 10"/>
          <p:cNvSpPr txBox="1"/>
          <p:nvPr/>
        </p:nvSpPr>
        <p:spPr>
          <a:xfrm>
            <a:off x="875995" y="4414678"/>
            <a:ext cx="3581705" cy="381305"/>
          </a:xfrm>
          <a:prstGeom prst="rect">
            <a:avLst/>
          </a:prstGeom>
          <a:noFill/>
          <a:ln/>
        </p:spPr>
        <p:txBody>
          <a:bodyPr wrap="square" lIns="0" tIns="0" rIns="0" bIns="0" rtlCol="0" anchor="t"/>
          <a:lstStyle/>
          <a:p>
            <a:pPr marL="0" indent="0" algn="l">
              <a:buNone/>
            </a:pPr>
            <a:r>
              <a:rPr lang="en-US" sz="1000" dirty="0">
                <a:solidFill>
                  <a:srgbClr val="4B5563"/>
                </a:solidFill>
                <a:latin typeface="Roboto" pitchFamily="34" charset="0"/>
                <a:ea typeface="Roboto" pitchFamily="34" charset="-122"/>
                <a:cs typeface="Roboto" pitchFamily="34" charset="-120"/>
              </a:rPr>
              <a:t>Hàng nghìn mẫu câu hội thoại mô phỏng tình huống khẩn cấp bằng tiếng Việt tự nhiên.</a:t>
            </a:r>
            <a:endParaRPr lang="en-US" sz="1000" dirty="0"/>
          </a:p>
        </p:txBody>
      </p:sp>
      <p:sp>
        <p:nvSpPr>
          <p:cNvPr id="17" name="Text 11"/>
          <p:cNvSpPr txBox="1"/>
          <p:nvPr/>
        </p:nvSpPr>
        <p:spPr>
          <a:xfrm>
            <a:off x="875995" y="4947773"/>
            <a:ext cx="3581705" cy="381305"/>
          </a:xfrm>
          <a:prstGeom prst="rect">
            <a:avLst/>
          </a:prstGeom>
          <a:noFill/>
          <a:ln/>
        </p:spPr>
        <p:txBody>
          <a:bodyPr wrap="square" lIns="0" tIns="0" rIns="0" bIns="0" rtlCol="0" anchor="t"/>
          <a:lstStyle/>
          <a:p>
            <a:pPr marL="0" indent="0" algn="l">
              <a:buNone/>
            </a:pPr>
            <a:r>
              <a:rPr lang="en-US" sz="1000" dirty="0">
                <a:solidFill>
                  <a:srgbClr val="4B5563"/>
                </a:solidFill>
                <a:latin typeface="Roboto" pitchFamily="34" charset="0"/>
                <a:ea typeface="Roboto" pitchFamily="34" charset="-122"/>
                <a:cs typeface="Roboto" pitchFamily="34" charset="-120"/>
              </a:rPr>
              <a:t>Bao gồm các biến thể vùng miền, từ lóng, viết tắt để huấn luyện khả năng hiểu ngôn ngữ.</a:t>
            </a:r>
            <a:endParaRPr lang="en-US" sz="1000" dirty="0"/>
          </a:p>
        </p:txBody>
      </p:sp>
      <p:sp>
        <p:nvSpPr>
          <p:cNvPr id="18" name="Shape 12"/>
          <p:cNvSpPr/>
          <p:nvPr/>
        </p:nvSpPr>
        <p:spPr>
          <a:xfrm>
            <a:off x="457200" y="5789744"/>
            <a:ext cx="4114800" cy="875995"/>
          </a:xfrm>
          <a:prstGeom prst="roundRect">
            <a:avLst>
              <a:gd name="adj" fmla="val 5159"/>
            </a:avLst>
          </a:prstGeom>
          <a:solidFill>
            <a:srgbClr val="EFF6FF"/>
          </a:solidFill>
          <a:ln w="12700">
            <a:solidFill>
              <a:srgbClr val="DBEAFE"/>
            </a:solidFill>
            <a:prstDash val="solid"/>
          </a:ln>
        </p:spPr>
        <p:txBody>
          <a:bodyPr/>
          <a:lstStyle/>
          <a:p>
            <a:endParaRPr lang="en-US"/>
          </a:p>
        </p:txBody>
      </p:sp>
      <p:sp>
        <p:nvSpPr>
          <p:cNvPr id="19" name="Text 13"/>
          <p:cNvSpPr txBox="1"/>
          <p:nvPr/>
        </p:nvSpPr>
        <p:spPr>
          <a:xfrm>
            <a:off x="847649" y="5951593"/>
            <a:ext cx="3676802" cy="228600"/>
          </a:xfrm>
          <a:prstGeom prst="rect">
            <a:avLst/>
          </a:prstGeom>
          <a:noFill/>
          <a:ln/>
        </p:spPr>
        <p:txBody>
          <a:bodyPr wrap="square" lIns="0" tIns="0" rIns="0" bIns="0" rtlCol="0" anchor="ctr"/>
          <a:lstStyle/>
          <a:p>
            <a:pPr marL="0" indent="0" algn="l">
              <a:buNone/>
            </a:pPr>
            <a:r>
              <a:rPr lang="en-US" sz="1100" b="1" dirty="0">
                <a:solidFill>
                  <a:srgbClr val="1F2937"/>
                </a:solidFill>
                <a:latin typeface="Roboto" pitchFamily="34" charset="0"/>
                <a:ea typeface="Roboto" pitchFamily="34" charset="-122"/>
                <a:cs typeface="Roboto" pitchFamily="34" charset="-120"/>
              </a:rPr>
              <a:t>Tiêu chí lựa chọn </a:t>
            </a:r>
            <a:endParaRPr lang="en-US" sz="1100" dirty="0"/>
          </a:p>
        </p:txBody>
      </p:sp>
      <p:pic>
        <p:nvPicPr>
          <p:cNvPr id="20" name="Image 4" descr="preencoded.png"/>
          <p:cNvPicPr>
            <a:picLocks noChangeAspect="1"/>
          </p:cNvPicPr>
          <p:nvPr/>
        </p:nvPicPr>
        <p:blipFill>
          <a:blip r:embed="rId7"/>
          <a:srcRect/>
          <a:stretch/>
        </p:blipFill>
        <p:spPr>
          <a:xfrm>
            <a:off x="619049" y="5979939"/>
            <a:ext cx="152705" cy="152705"/>
          </a:xfrm>
          <a:prstGeom prst="rect">
            <a:avLst/>
          </a:prstGeom>
        </p:spPr>
      </p:pic>
      <p:sp>
        <p:nvSpPr>
          <p:cNvPr id="21" name="Text 14"/>
          <p:cNvSpPr txBox="1"/>
          <p:nvPr/>
        </p:nvSpPr>
        <p:spPr>
          <a:xfrm>
            <a:off x="619049" y="6218598"/>
            <a:ext cx="3867912" cy="571500"/>
          </a:xfrm>
          <a:prstGeom prst="rect">
            <a:avLst/>
          </a:prstGeom>
          <a:noFill/>
          <a:ln/>
        </p:spPr>
        <p:txBody>
          <a:bodyPr wrap="square" lIns="0" tIns="0" rIns="0" bIns="0" rtlCol="0" anchor="t"/>
          <a:lstStyle/>
          <a:p>
            <a:pPr marL="0" indent="0" algn="l">
              <a:buNone/>
            </a:pPr>
            <a:r>
              <a:rPr lang="en-US" sz="1000" i="1" dirty="0">
                <a:solidFill>
                  <a:srgbClr val="4B5563"/>
                </a:solidFill>
                <a:latin typeface="Roboto" pitchFamily="34" charset="0"/>
                <a:ea typeface="Roboto" pitchFamily="34" charset="-122"/>
                <a:cs typeface="Roboto" pitchFamily="34" charset="-120"/>
              </a:rPr>
              <a:t>"Tính chính xác, độ tin cậy cao, được cập nhật mới nhất và có nguồn trích dẫn rõ ràng để đảm bảo an toàn cho người sử dụng."</a:t>
            </a:r>
            <a:endParaRPr lang="en-US" sz="1000" dirty="0"/>
          </a:p>
        </p:txBody>
      </p:sp>
      <p:sp>
        <p:nvSpPr>
          <p:cNvPr id="22" name="Shape 15"/>
          <p:cNvSpPr/>
          <p:nvPr/>
        </p:nvSpPr>
        <p:spPr>
          <a:xfrm>
            <a:off x="5715000" y="2866644"/>
            <a:ext cx="3047695" cy="3047695"/>
          </a:xfrm>
          <a:prstGeom prst="ellipse">
            <a:avLst/>
          </a:prstGeom>
          <a:solidFill>
            <a:srgbClr val="DBEAFE">
              <a:alpha val="50000"/>
            </a:srgbClr>
          </a:solidFill>
          <a:ln w="12700">
            <a:solidFill>
              <a:srgbClr val="FFFFFF">
                <a:alpha val="0"/>
              </a:srgbClr>
            </a:solidFill>
            <a:prstDash val="solid"/>
          </a:ln>
        </p:spPr>
        <p:txBody>
          <a:bodyPr/>
          <a:lstStyle/>
          <a:p>
            <a:endParaRPr lang="en-US"/>
          </a:p>
        </p:txBody>
      </p:sp>
      <p:sp>
        <p:nvSpPr>
          <p:cNvPr id="23" name="Shape 16"/>
          <p:cNvSpPr/>
          <p:nvPr/>
        </p:nvSpPr>
        <p:spPr>
          <a:xfrm>
            <a:off x="5180990" y="5915254"/>
            <a:ext cx="4114800" cy="19202"/>
          </a:xfrm>
          <a:prstGeom prst="rect">
            <a:avLst/>
          </a:prstGeom>
          <a:solidFill>
            <a:srgbClr val="D1D5DB"/>
          </a:solidFill>
          <a:ln w="12700">
            <a:solidFill>
              <a:srgbClr val="D1D5DB">
                <a:alpha val="0"/>
              </a:srgbClr>
            </a:solidFill>
            <a:prstDash val="solid"/>
          </a:ln>
        </p:spPr>
        <p:txBody>
          <a:bodyPr/>
          <a:lstStyle/>
          <a:p>
            <a:endParaRPr lang="en-US"/>
          </a:p>
        </p:txBody>
      </p:sp>
      <p:sp>
        <p:nvSpPr>
          <p:cNvPr id="24" name="Shape 17"/>
          <p:cNvSpPr/>
          <p:nvPr/>
        </p:nvSpPr>
        <p:spPr>
          <a:xfrm>
            <a:off x="6613855" y="5876849"/>
            <a:ext cx="1257300" cy="152705"/>
          </a:xfrm>
          <a:prstGeom prst="rect">
            <a:avLst/>
          </a:prstGeom>
          <a:noFill/>
          <a:ln/>
        </p:spPr>
        <p:txBody>
          <a:bodyPr/>
          <a:lstStyle/>
          <a:p>
            <a:endParaRPr lang="en-US"/>
          </a:p>
        </p:txBody>
      </p:sp>
      <p:sp>
        <p:nvSpPr>
          <p:cNvPr id="25" name="Text 18"/>
          <p:cNvSpPr/>
          <p:nvPr/>
        </p:nvSpPr>
        <p:spPr>
          <a:xfrm>
            <a:off x="6613855" y="5876849"/>
            <a:ext cx="1257300" cy="152705"/>
          </a:xfrm>
          <a:prstGeom prst="rect">
            <a:avLst/>
          </a:prstGeom>
          <a:solidFill>
            <a:srgbClr val="F9FAFB"/>
          </a:solidFill>
          <a:ln>
            <a:solidFill>
              <a:srgbClr val="FFFFFF">
                <a:alpha val="0"/>
              </a:srgbClr>
            </a:solidFill>
          </a:ln>
        </p:spPr>
        <p:txBody>
          <a:bodyPr wrap="square" lIns="0" tIns="0" rIns="0" bIns="0" rtlCol="0" anchor="ctr"/>
          <a:lstStyle/>
          <a:p>
            <a:pPr marL="0" indent="0" algn="ctr">
              <a:buNone/>
            </a:pPr>
            <a:r>
              <a:rPr lang="en-US" sz="800" dirty="0">
                <a:solidFill>
                  <a:srgbClr val="9CA3AF"/>
                </a:solidFill>
                <a:latin typeface="ui-monospace" pitchFamily="34" charset="0"/>
                <a:ea typeface="ui-monospace" pitchFamily="34" charset="-122"/>
                <a:cs typeface="ui-monospace" pitchFamily="34" charset="-120"/>
              </a:rPr>
              <a:t>Vector Embedding</a:t>
            </a:r>
            <a:endParaRPr lang="en-US" sz="800" dirty="0"/>
          </a:p>
        </p:txBody>
      </p:sp>
      <p:sp>
        <p:nvSpPr>
          <p:cNvPr id="27" name="Shape 20"/>
          <p:cNvSpPr/>
          <p:nvPr/>
        </p:nvSpPr>
        <p:spPr>
          <a:xfrm>
            <a:off x="0" y="7829093"/>
            <a:ext cx="9752990" cy="9144"/>
          </a:xfrm>
          <a:prstGeom prst="rect">
            <a:avLst/>
          </a:prstGeom>
          <a:solidFill>
            <a:srgbClr val="E5E7EB"/>
          </a:solidFill>
          <a:ln w="12700">
            <a:solidFill>
              <a:srgbClr val="E5E7EB">
                <a:alpha val="0"/>
              </a:srgbClr>
            </a:solidFill>
            <a:prstDash val="solid"/>
          </a:ln>
        </p:spPr>
        <p:txBody>
          <a:bodyPr/>
          <a:lstStyle/>
          <a:p>
            <a:endParaRPr lang="en-US"/>
          </a:p>
        </p:txBody>
      </p:sp>
      <p:pic>
        <p:nvPicPr>
          <p:cNvPr id="30" name="Image 5" descr="preencoded.png"/>
          <p:cNvPicPr>
            <a:picLocks noChangeAspect="1"/>
          </p:cNvPicPr>
          <p:nvPr/>
        </p:nvPicPr>
        <p:blipFill>
          <a:blip r:embed="rId8"/>
          <a:srcRect t="-19" b="-19"/>
          <a:stretch/>
        </p:blipFill>
        <p:spPr>
          <a:xfrm>
            <a:off x="0" y="0"/>
            <a:ext cx="9752990" cy="952805"/>
          </a:xfrm>
          <a:prstGeom prst="rect">
            <a:avLst/>
          </a:prstGeom>
        </p:spPr>
      </p:pic>
      <p:sp>
        <p:nvSpPr>
          <p:cNvPr id="31" name="Text 23"/>
          <p:cNvSpPr txBox="1"/>
          <p:nvPr/>
        </p:nvSpPr>
        <p:spPr>
          <a:xfrm>
            <a:off x="856793" y="228600"/>
            <a:ext cx="2813609" cy="267005"/>
          </a:xfrm>
          <a:prstGeom prst="rect">
            <a:avLst/>
          </a:prstGeom>
          <a:noFill/>
          <a:ln/>
        </p:spPr>
        <p:txBody>
          <a:bodyPr wrap="square" lIns="0" tIns="0" rIns="0" bIns="0" rtlCol="0" anchor="ctr"/>
          <a:lstStyle/>
          <a:p>
            <a:pPr marL="0" indent="0" algn="l">
              <a:buNone/>
            </a:pPr>
            <a:r>
              <a:rPr lang="en-US" sz="1400" b="1" dirty="0">
                <a:solidFill>
                  <a:srgbClr val="1F2937"/>
                </a:solidFill>
                <a:latin typeface="Montserrat" pitchFamily="34" charset="0"/>
                <a:ea typeface="Montserrat" pitchFamily="34" charset="-122"/>
                <a:cs typeface="Montserrat" pitchFamily="34" charset="-120"/>
              </a:rPr>
              <a:t>Phương pháp thực hiện</a:t>
            </a:r>
            <a:endParaRPr lang="en-US" sz="1400" dirty="0"/>
          </a:p>
        </p:txBody>
      </p:sp>
      <p:sp>
        <p:nvSpPr>
          <p:cNvPr id="32" name="Text 24"/>
          <p:cNvSpPr txBox="1"/>
          <p:nvPr/>
        </p:nvSpPr>
        <p:spPr>
          <a:xfrm>
            <a:off x="856793" y="495605"/>
            <a:ext cx="3219602" cy="191110"/>
          </a:xfrm>
          <a:prstGeom prst="rect">
            <a:avLst/>
          </a:prstGeom>
          <a:noFill/>
          <a:ln/>
        </p:spPr>
        <p:txBody>
          <a:bodyPr wrap="square" lIns="0" tIns="0" rIns="0" bIns="0" rtlCol="0" anchor="ctr"/>
          <a:lstStyle/>
          <a:p>
            <a:pPr marL="0" indent="0" algn="l">
              <a:buNone/>
            </a:pPr>
            <a:r>
              <a:rPr lang="en-US" sz="1000" dirty="0">
                <a:solidFill>
                  <a:srgbClr val="6B7280"/>
                </a:solidFill>
                <a:latin typeface="Roboto" pitchFamily="34" charset="0"/>
                <a:ea typeface="Roboto" pitchFamily="34" charset="-122"/>
                <a:cs typeface="Roboto" pitchFamily="34" charset="-120"/>
              </a:rPr>
              <a:t>Thu thập dữ liệu &amp; Xây dựng Cơ sở tri thức</a:t>
            </a:r>
            <a:endParaRPr lang="en-US" sz="1000" dirty="0"/>
          </a:p>
        </p:txBody>
      </p:sp>
      <p:pic>
        <p:nvPicPr>
          <p:cNvPr id="33" name="Image 6" descr="preencoded.png"/>
          <p:cNvPicPr>
            <a:picLocks noChangeAspect="1"/>
          </p:cNvPicPr>
          <p:nvPr/>
        </p:nvPicPr>
        <p:blipFill>
          <a:blip r:embed="rId9"/>
          <a:srcRect t="-369" b="-369"/>
          <a:stretch/>
        </p:blipFill>
        <p:spPr>
          <a:xfrm>
            <a:off x="457200" y="302666"/>
            <a:ext cx="247802" cy="285293"/>
          </a:xfrm>
          <a:prstGeom prst="rect">
            <a:avLst/>
          </a:prstGeom>
        </p:spPr>
      </p:pic>
      <p:sp>
        <p:nvSpPr>
          <p:cNvPr id="34" name="Text 25"/>
          <p:cNvSpPr txBox="1"/>
          <p:nvPr/>
        </p:nvSpPr>
        <p:spPr>
          <a:xfrm>
            <a:off x="8978494" y="152705"/>
            <a:ext cx="476402" cy="381305"/>
          </a:xfrm>
          <a:prstGeom prst="rect">
            <a:avLst/>
          </a:prstGeom>
          <a:noFill/>
          <a:ln/>
        </p:spPr>
        <p:txBody>
          <a:bodyPr wrap="square" lIns="0" tIns="0" rIns="0" bIns="0" rtlCol="0" anchor="ctr"/>
          <a:lstStyle/>
          <a:p>
            <a:pPr marL="0" indent="0" algn="r">
              <a:buNone/>
            </a:pPr>
            <a:r>
              <a:rPr lang="en-US" sz="2600" b="1" dirty="0">
                <a:solidFill>
                  <a:srgbClr val="F3F4F6"/>
                </a:solidFill>
                <a:latin typeface="Roboto" pitchFamily="34" charset="0"/>
                <a:ea typeface="Roboto" pitchFamily="34" charset="-122"/>
                <a:cs typeface="Roboto" pitchFamily="34" charset="-120"/>
              </a:rPr>
              <a:t>07</a:t>
            </a:r>
            <a:endParaRPr lang="en-US" sz="2600" dirty="0"/>
          </a:p>
        </p:txBody>
      </p:sp>
      <p:pic>
        <p:nvPicPr>
          <p:cNvPr id="35" name="Image 7" descr="preencoded.png"/>
          <p:cNvPicPr>
            <a:picLocks noChangeAspect="1"/>
          </p:cNvPicPr>
          <p:nvPr/>
        </p:nvPicPr>
        <p:blipFill>
          <a:blip r:embed="rId10"/>
          <a:srcRect t="-5" b="-5"/>
          <a:stretch/>
        </p:blipFill>
        <p:spPr>
          <a:xfrm>
            <a:off x="5180990" y="2048256"/>
            <a:ext cx="1828800" cy="1619402"/>
          </a:xfrm>
          <a:prstGeom prst="rect">
            <a:avLst/>
          </a:prstGeom>
        </p:spPr>
      </p:pic>
      <p:pic>
        <p:nvPicPr>
          <p:cNvPr id="36" name="Image 8" descr="preencoded.png"/>
          <p:cNvPicPr>
            <a:picLocks noChangeAspect="1"/>
          </p:cNvPicPr>
          <p:nvPr/>
        </p:nvPicPr>
        <p:blipFill>
          <a:blip r:embed="rId11"/>
          <a:srcRect t="-120" b="-120"/>
          <a:stretch/>
        </p:blipFill>
        <p:spPr>
          <a:xfrm>
            <a:off x="5952744" y="2210105"/>
            <a:ext cx="285293" cy="381305"/>
          </a:xfrm>
          <a:prstGeom prst="rect">
            <a:avLst/>
          </a:prstGeom>
        </p:spPr>
      </p:pic>
      <p:sp>
        <p:nvSpPr>
          <p:cNvPr id="37" name="Text 26"/>
          <p:cNvSpPr txBox="1"/>
          <p:nvPr/>
        </p:nvSpPr>
        <p:spPr>
          <a:xfrm>
            <a:off x="5305349" y="2743200"/>
            <a:ext cx="1581912" cy="191110"/>
          </a:xfrm>
          <a:prstGeom prst="rect">
            <a:avLst/>
          </a:prstGeom>
          <a:noFill/>
          <a:ln/>
        </p:spPr>
        <p:txBody>
          <a:bodyPr wrap="square" lIns="0" tIns="0" rIns="0" bIns="0" rtlCol="0" anchor="ctr"/>
          <a:lstStyle/>
          <a:p>
            <a:pPr marL="0" indent="0" algn="ctr">
              <a:buNone/>
            </a:pPr>
            <a:r>
              <a:rPr lang="en-US" sz="1000" b="1" dirty="0">
                <a:solidFill>
                  <a:srgbClr val="1F2937"/>
                </a:solidFill>
                <a:latin typeface="Roboto" pitchFamily="34" charset="0"/>
                <a:ea typeface="Roboto" pitchFamily="34" charset="-122"/>
                <a:cs typeface="Roboto" pitchFamily="34" charset="-120"/>
              </a:rPr>
              <a:t>Sơ Cấp Cứu</a:t>
            </a:r>
            <a:endParaRPr lang="en-US" sz="1000" dirty="0"/>
          </a:p>
        </p:txBody>
      </p:sp>
      <p:pic>
        <p:nvPicPr>
          <p:cNvPr id="38" name="Image 9" descr="preencoded.png"/>
          <p:cNvPicPr>
            <a:picLocks noChangeAspect="1"/>
          </p:cNvPicPr>
          <p:nvPr/>
        </p:nvPicPr>
        <p:blipFill>
          <a:blip r:embed="rId12"/>
          <a:srcRect t="-395" b="-395"/>
          <a:stretch/>
        </p:blipFill>
        <p:spPr>
          <a:xfrm>
            <a:off x="5343754" y="2971800"/>
            <a:ext cx="1505102" cy="38405"/>
          </a:xfrm>
          <a:prstGeom prst="rect">
            <a:avLst/>
          </a:prstGeom>
        </p:spPr>
      </p:pic>
      <p:pic>
        <p:nvPicPr>
          <p:cNvPr id="39" name="Image 10" descr="preencoded.png"/>
          <p:cNvPicPr>
            <a:picLocks noChangeAspect="1"/>
          </p:cNvPicPr>
          <p:nvPr/>
        </p:nvPicPr>
        <p:blipFill>
          <a:blip r:embed="rId13"/>
          <a:srcRect t="-415" b="-415"/>
          <a:stretch/>
        </p:blipFill>
        <p:spPr>
          <a:xfrm>
            <a:off x="5343754" y="3047695"/>
            <a:ext cx="1253642" cy="38405"/>
          </a:xfrm>
          <a:prstGeom prst="rect">
            <a:avLst/>
          </a:prstGeom>
        </p:spPr>
      </p:pic>
      <p:pic>
        <p:nvPicPr>
          <p:cNvPr id="40" name="Image 11" descr="preencoded.png"/>
          <p:cNvPicPr>
            <a:picLocks noChangeAspect="1"/>
          </p:cNvPicPr>
          <p:nvPr/>
        </p:nvPicPr>
        <p:blipFill>
          <a:blip r:embed="rId12"/>
          <a:srcRect t="-395" b="-395"/>
          <a:stretch/>
        </p:blipFill>
        <p:spPr>
          <a:xfrm>
            <a:off x="5343754" y="3124505"/>
            <a:ext cx="1505102" cy="38405"/>
          </a:xfrm>
          <a:prstGeom prst="rect">
            <a:avLst/>
          </a:prstGeom>
        </p:spPr>
      </p:pic>
      <p:pic>
        <p:nvPicPr>
          <p:cNvPr id="41" name="Image 12" descr="preencoded.png"/>
          <p:cNvPicPr>
            <a:picLocks noChangeAspect="1"/>
          </p:cNvPicPr>
          <p:nvPr/>
        </p:nvPicPr>
        <p:blipFill>
          <a:blip r:embed="rId14"/>
          <a:srcRect t="-384" b="-384"/>
          <a:stretch/>
        </p:blipFill>
        <p:spPr>
          <a:xfrm>
            <a:off x="5343754" y="3200400"/>
            <a:ext cx="1204265" cy="38405"/>
          </a:xfrm>
          <a:prstGeom prst="rect">
            <a:avLst/>
          </a:prstGeom>
        </p:spPr>
      </p:pic>
      <p:sp>
        <p:nvSpPr>
          <p:cNvPr id="42" name="Text 27"/>
          <p:cNvSpPr txBox="1"/>
          <p:nvPr/>
        </p:nvSpPr>
        <p:spPr>
          <a:xfrm>
            <a:off x="5305349" y="3353105"/>
            <a:ext cx="1581912" cy="152705"/>
          </a:xfrm>
          <a:prstGeom prst="rect">
            <a:avLst/>
          </a:prstGeom>
          <a:noFill/>
          <a:ln/>
        </p:spPr>
        <p:txBody>
          <a:bodyPr wrap="square" lIns="0" tIns="0" rIns="0" bIns="0" rtlCol="0" anchor="ctr"/>
          <a:lstStyle/>
          <a:p>
            <a:pPr marL="0" indent="0" algn="ctr">
              <a:buNone/>
            </a:pPr>
            <a:r>
              <a:rPr lang="en-US" sz="800" dirty="0">
                <a:solidFill>
                  <a:srgbClr val="9CA3AF"/>
                </a:solidFill>
                <a:latin typeface="Roboto" pitchFamily="34" charset="0"/>
                <a:ea typeface="Roboto" pitchFamily="34" charset="-122"/>
                <a:cs typeface="Roboto" pitchFamily="34" charset="-120"/>
              </a:rPr>
              <a:t>PDF / 12MB</a:t>
            </a:r>
            <a:endParaRPr lang="en-US" sz="800" dirty="0"/>
          </a:p>
        </p:txBody>
      </p:sp>
      <p:pic>
        <p:nvPicPr>
          <p:cNvPr id="43" name="Image 13" descr="preencoded.png"/>
          <p:cNvPicPr>
            <a:picLocks noChangeAspect="1"/>
          </p:cNvPicPr>
          <p:nvPr/>
        </p:nvPicPr>
        <p:blipFill>
          <a:blip r:embed="rId15"/>
          <a:srcRect l="-15" r="-15"/>
          <a:stretch/>
        </p:blipFill>
        <p:spPr>
          <a:xfrm>
            <a:off x="5180990" y="3972154"/>
            <a:ext cx="1828800" cy="1542593"/>
          </a:xfrm>
          <a:prstGeom prst="rect">
            <a:avLst/>
          </a:prstGeom>
        </p:spPr>
      </p:pic>
      <p:pic>
        <p:nvPicPr>
          <p:cNvPr id="44" name="Image 14" descr="preencoded.png"/>
          <p:cNvPicPr>
            <a:picLocks noChangeAspect="1"/>
          </p:cNvPicPr>
          <p:nvPr/>
        </p:nvPicPr>
        <p:blipFill>
          <a:blip r:embed="rId16"/>
          <a:srcRect/>
          <a:stretch/>
        </p:blipFill>
        <p:spPr>
          <a:xfrm>
            <a:off x="5905195" y="4134002"/>
            <a:ext cx="381305" cy="381305"/>
          </a:xfrm>
          <a:prstGeom prst="rect">
            <a:avLst/>
          </a:prstGeom>
        </p:spPr>
      </p:pic>
      <p:sp>
        <p:nvSpPr>
          <p:cNvPr id="45" name="Text 28"/>
          <p:cNvSpPr txBox="1"/>
          <p:nvPr/>
        </p:nvSpPr>
        <p:spPr>
          <a:xfrm>
            <a:off x="5305349" y="4667098"/>
            <a:ext cx="1581912" cy="191110"/>
          </a:xfrm>
          <a:prstGeom prst="rect">
            <a:avLst/>
          </a:prstGeom>
          <a:noFill/>
          <a:ln/>
        </p:spPr>
        <p:txBody>
          <a:bodyPr wrap="square" lIns="0" tIns="0" rIns="0" bIns="0" rtlCol="0" anchor="ctr"/>
          <a:lstStyle/>
          <a:p>
            <a:pPr marL="0" indent="0" algn="ctr">
              <a:buNone/>
            </a:pPr>
            <a:r>
              <a:rPr lang="en-US" sz="1000" b="1" dirty="0">
                <a:solidFill>
                  <a:srgbClr val="1F2937"/>
                </a:solidFill>
                <a:latin typeface="Roboto" pitchFamily="34" charset="0"/>
                <a:ea typeface="Roboto" pitchFamily="34" charset="-122"/>
                <a:cs typeface="Roboto" pitchFamily="34" charset="-120"/>
              </a:rPr>
              <a:t>Cẩm nang PCCC</a:t>
            </a:r>
            <a:endParaRPr lang="en-US" sz="1000" dirty="0"/>
          </a:p>
        </p:txBody>
      </p:sp>
      <p:sp>
        <p:nvSpPr>
          <p:cNvPr id="46" name="Text 29"/>
          <p:cNvSpPr txBox="1"/>
          <p:nvPr/>
        </p:nvSpPr>
        <p:spPr>
          <a:xfrm>
            <a:off x="5305349" y="5200193"/>
            <a:ext cx="1581912" cy="152705"/>
          </a:xfrm>
          <a:prstGeom prst="rect">
            <a:avLst/>
          </a:prstGeom>
          <a:noFill/>
          <a:ln/>
        </p:spPr>
        <p:txBody>
          <a:bodyPr wrap="square" lIns="0" tIns="0" rIns="0" bIns="0" rtlCol="0" anchor="ctr"/>
          <a:lstStyle/>
          <a:p>
            <a:pPr marL="0" indent="0" algn="ctr">
              <a:buNone/>
            </a:pPr>
            <a:r>
              <a:rPr lang="en-US" sz="800" dirty="0">
                <a:solidFill>
                  <a:srgbClr val="000000"/>
                </a:solidFill>
                <a:latin typeface="Roboto" pitchFamily="34" charset="0"/>
                <a:ea typeface="Roboto" pitchFamily="34" charset="-122"/>
                <a:cs typeface="Roboto" pitchFamily="34" charset="-120"/>
              </a:rPr>
              <a:t>PDF / 8.5MB</a:t>
            </a:r>
            <a:endParaRPr lang="en-US" sz="800" dirty="0"/>
          </a:p>
        </p:txBody>
      </p:sp>
      <p:pic>
        <p:nvPicPr>
          <p:cNvPr id="50" name="Image 17" descr="preencoded.png"/>
          <p:cNvPicPr>
            <a:picLocks noChangeAspect="1"/>
          </p:cNvPicPr>
          <p:nvPr/>
        </p:nvPicPr>
        <p:blipFill>
          <a:blip r:embed="rId17"/>
          <a:srcRect t="-395" b="-395"/>
          <a:stretch/>
        </p:blipFill>
        <p:spPr>
          <a:xfrm>
            <a:off x="5800954" y="5752490"/>
            <a:ext cx="1505102" cy="38405"/>
          </a:xfrm>
          <a:prstGeom prst="rect">
            <a:avLst/>
          </a:prstGeom>
        </p:spPr>
      </p:pic>
      <p:pic>
        <p:nvPicPr>
          <p:cNvPr id="51" name="Image 18" descr="preencoded.png"/>
          <p:cNvPicPr>
            <a:picLocks noChangeAspect="1"/>
          </p:cNvPicPr>
          <p:nvPr/>
        </p:nvPicPr>
        <p:blipFill>
          <a:blip r:embed="rId18"/>
          <a:srcRect t="-415" b="-415"/>
          <a:stretch/>
        </p:blipFill>
        <p:spPr>
          <a:xfrm>
            <a:off x="5800954" y="5829300"/>
            <a:ext cx="1128370" cy="38405"/>
          </a:xfrm>
          <a:prstGeom prst="rect">
            <a:avLst/>
          </a:prstGeom>
        </p:spPr>
      </p:pic>
      <p:pic>
        <p:nvPicPr>
          <p:cNvPr id="52" name="Image 19" descr="preencoded.png"/>
          <p:cNvPicPr>
            <a:picLocks noChangeAspect="1"/>
          </p:cNvPicPr>
          <p:nvPr/>
        </p:nvPicPr>
        <p:blipFill>
          <a:blip r:embed="rId17"/>
          <a:srcRect t="-395" b="-395"/>
          <a:stretch/>
        </p:blipFill>
        <p:spPr>
          <a:xfrm>
            <a:off x="5800954" y="5905195"/>
            <a:ext cx="1505102" cy="38405"/>
          </a:xfrm>
          <a:prstGeom prst="rect">
            <a:avLst/>
          </a:prstGeom>
        </p:spPr>
      </p:pic>
      <p:sp>
        <p:nvSpPr>
          <p:cNvPr id="53" name="Text 31"/>
          <p:cNvSpPr txBox="1"/>
          <p:nvPr/>
        </p:nvSpPr>
        <p:spPr>
          <a:xfrm>
            <a:off x="5762549" y="6057900"/>
            <a:ext cx="1581912" cy="152705"/>
          </a:xfrm>
          <a:prstGeom prst="rect">
            <a:avLst/>
          </a:prstGeom>
          <a:noFill/>
          <a:ln/>
        </p:spPr>
        <p:txBody>
          <a:bodyPr wrap="square" lIns="0" tIns="0" rIns="0" bIns="0" rtlCol="0" anchor="ctr"/>
          <a:lstStyle/>
          <a:p>
            <a:pPr marL="0" indent="0" algn="ctr">
              <a:buNone/>
            </a:pPr>
            <a:r>
              <a:rPr lang="en-US" sz="800" dirty="0">
                <a:solidFill>
                  <a:srgbClr val="60A5FA"/>
                </a:solidFill>
                <a:latin typeface="Roboto" pitchFamily="34" charset="0"/>
                <a:ea typeface="Roboto" pitchFamily="34" charset="-122"/>
                <a:cs typeface="Roboto" pitchFamily="34" charset="-120"/>
              </a:rPr>
              <a:t>DOCX / 2.1MB</a:t>
            </a:r>
            <a:endParaRPr lang="en-US" sz="800" dirty="0"/>
          </a:p>
        </p:txBody>
      </p:sp>
      <p:pic>
        <p:nvPicPr>
          <p:cNvPr id="54" name="Image 20" descr="preencoded.png"/>
          <p:cNvPicPr>
            <a:picLocks noChangeAspect="1"/>
          </p:cNvPicPr>
          <p:nvPr/>
        </p:nvPicPr>
        <p:blipFill>
          <a:blip r:embed="rId19"/>
          <a:srcRect l="-17" r="-17"/>
          <a:stretch/>
        </p:blipFill>
        <p:spPr>
          <a:xfrm>
            <a:off x="5180990" y="5857646"/>
            <a:ext cx="4114800" cy="875995"/>
          </a:xfrm>
          <a:prstGeom prst="rect">
            <a:avLst/>
          </a:prstGeom>
        </p:spPr>
      </p:pic>
      <p:sp>
        <p:nvSpPr>
          <p:cNvPr id="55" name="Shape 32"/>
          <p:cNvSpPr/>
          <p:nvPr/>
        </p:nvSpPr>
        <p:spPr>
          <a:xfrm>
            <a:off x="5352898" y="6065215"/>
            <a:ext cx="418795" cy="466344"/>
          </a:xfrm>
          <a:prstGeom prst="roundRect">
            <a:avLst>
              <a:gd name="adj" fmla="val 39698"/>
            </a:avLst>
          </a:prstGeom>
          <a:solidFill>
            <a:srgbClr val="0056B3"/>
          </a:solidFill>
          <a:ln w="12700">
            <a:solidFill>
              <a:srgbClr val="FFFFFF">
                <a:alpha val="0"/>
              </a:srgbClr>
            </a:solidFill>
            <a:prstDash val="solid"/>
          </a:ln>
        </p:spPr>
        <p:txBody>
          <a:bodyPr/>
          <a:lstStyle/>
          <a:p>
            <a:endParaRPr lang="en-US"/>
          </a:p>
        </p:txBody>
      </p:sp>
      <p:sp>
        <p:nvSpPr>
          <p:cNvPr id="56" name="Text 33"/>
          <p:cNvSpPr txBox="1"/>
          <p:nvPr/>
        </p:nvSpPr>
        <p:spPr>
          <a:xfrm>
            <a:off x="5924398" y="6105449"/>
            <a:ext cx="1791310" cy="228600"/>
          </a:xfrm>
          <a:prstGeom prst="rect">
            <a:avLst/>
          </a:prstGeom>
          <a:noFill/>
          <a:ln/>
        </p:spPr>
        <p:txBody>
          <a:bodyPr wrap="square" lIns="0" tIns="0" rIns="0" bIns="0" rtlCol="0" anchor="ctr"/>
          <a:lstStyle/>
          <a:p>
            <a:pPr marL="0" indent="0" algn="l">
              <a:buNone/>
            </a:pPr>
            <a:r>
              <a:rPr lang="en-US" sz="1100" b="1" dirty="0">
                <a:solidFill>
                  <a:srgbClr val="1F2937"/>
                </a:solidFill>
                <a:latin typeface="Roboto" pitchFamily="34" charset="0"/>
                <a:ea typeface="Roboto" pitchFamily="34" charset="-122"/>
                <a:cs typeface="Roboto" pitchFamily="34" charset="-120"/>
              </a:rPr>
              <a:t>Cơ sở tri thức (RAG)</a:t>
            </a:r>
            <a:endParaRPr lang="en-US" sz="1100" dirty="0"/>
          </a:p>
        </p:txBody>
      </p:sp>
      <p:sp>
        <p:nvSpPr>
          <p:cNvPr id="57" name="Text 34"/>
          <p:cNvSpPr txBox="1"/>
          <p:nvPr/>
        </p:nvSpPr>
        <p:spPr>
          <a:xfrm>
            <a:off x="5924398" y="6334049"/>
            <a:ext cx="1791310" cy="152705"/>
          </a:xfrm>
          <a:prstGeom prst="rect">
            <a:avLst/>
          </a:prstGeom>
          <a:noFill/>
          <a:ln/>
        </p:spPr>
        <p:txBody>
          <a:bodyPr wrap="square" lIns="0" tIns="0" rIns="0" bIns="0" rtlCol="0" anchor="ctr"/>
          <a:lstStyle/>
          <a:p>
            <a:pPr marL="0" indent="0" algn="l">
              <a:buNone/>
            </a:pPr>
            <a:r>
              <a:rPr lang="en-US" sz="800" dirty="0">
                <a:solidFill>
                  <a:srgbClr val="6B7280"/>
                </a:solidFill>
                <a:latin typeface="Roboto" pitchFamily="34" charset="0"/>
                <a:ea typeface="Roboto" pitchFamily="34" charset="-122"/>
                <a:cs typeface="Roboto" pitchFamily="34" charset="-120"/>
              </a:rPr>
              <a:t>Đã index &amp; sẵn sàng truy xuất</a:t>
            </a:r>
            <a:endParaRPr lang="en-US" sz="800" dirty="0"/>
          </a:p>
        </p:txBody>
      </p:sp>
      <p:sp>
        <p:nvSpPr>
          <p:cNvPr id="58" name="Text 35"/>
          <p:cNvSpPr txBox="1"/>
          <p:nvPr/>
        </p:nvSpPr>
        <p:spPr>
          <a:xfrm>
            <a:off x="8485632" y="6029554"/>
            <a:ext cx="648310" cy="305410"/>
          </a:xfrm>
          <a:prstGeom prst="rect">
            <a:avLst/>
          </a:prstGeom>
          <a:noFill/>
          <a:ln/>
        </p:spPr>
        <p:txBody>
          <a:bodyPr wrap="square" lIns="0" tIns="0" rIns="0" bIns="0" rtlCol="0" anchor="ctr"/>
          <a:lstStyle/>
          <a:p>
            <a:pPr marL="0" indent="0" algn="r">
              <a:buNone/>
            </a:pPr>
            <a:r>
              <a:rPr lang="en-US" sz="1700" b="1" dirty="0">
                <a:solidFill>
                  <a:srgbClr val="0056B3"/>
                </a:solidFill>
                <a:latin typeface="Roboto" pitchFamily="34" charset="0"/>
                <a:ea typeface="Roboto" pitchFamily="34" charset="-122"/>
                <a:cs typeface="Roboto" pitchFamily="34" charset="-120"/>
              </a:rPr>
              <a:t>100%</a:t>
            </a:r>
            <a:endParaRPr lang="en-US" sz="1700" dirty="0"/>
          </a:p>
        </p:txBody>
      </p:sp>
      <p:pic>
        <p:nvPicPr>
          <p:cNvPr id="59" name="Image 21" descr="preencoded.png"/>
          <p:cNvPicPr>
            <a:picLocks noChangeAspect="1"/>
          </p:cNvPicPr>
          <p:nvPr/>
        </p:nvPicPr>
        <p:blipFill>
          <a:blip r:embed="rId20"/>
          <a:srcRect/>
          <a:stretch/>
        </p:blipFill>
        <p:spPr>
          <a:xfrm>
            <a:off x="5467198" y="6179515"/>
            <a:ext cx="190195" cy="190195"/>
          </a:xfrm>
          <a:prstGeom prst="rect">
            <a:avLst/>
          </a:prstGeom>
        </p:spPr>
      </p:pic>
      <p:sp>
        <p:nvSpPr>
          <p:cNvPr id="60" name="Text 36"/>
          <p:cNvSpPr txBox="1"/>
          <p:nvPr/>
        </p:nvSpPr>
        <p:spPr>
          <a:xfrm>
            <a:off x="8564270" y="6390742"/>
            <a:ext cx="566928" cy="133502"/>
          </a:xfrm>
          <a:prstGeom prst="rect">
            <a:avLst/>
          </a:prstGeom>
          <a:noFill/>
          <a:ln/>
        </p:spPr>
        <p:txBody>
          <a:bodyPr wrap="square" lIns="0" tIns="0" rIns="0" bIns="0" rtlCol="0" anchor="ctr"/>
          <a:lstStyle/>
          <a:p>
            <a:pPr marL="0" indent="0" algn="r">
              <a:buNone/>
            </a:pPr>
            <a:r>
              <a:rPr lang="en-US" sz="800" dirty="0">
                <a:solidFill>
                  <a:srgbClr val="9CA3AF"/>
                </a:solidFill>
                <a:latin typeface="Roboto" pitchFamily="34" charset="0"/>
                <a:ea typeface="Roboto" pitchFamily="34" charset="-122"/>
                <a:cs typeface="Roboto" pitchFamily="34" charset="-120"/>
              </a:rPr>
              <a:t>Sẵn sàng</a:t>
            </a:r>
            <a:endParaRPr lang="en-US" sz="800" dirty="0"/>
          </a:p>
        </p:txBody>
      </p:sp>
      <p:sp>
        <p:nvSpPr>
          <p:cNvPr id="62" name="Text 6">
            <a:extLst>
              <a:ext uri="{FF2B5EF4-FFF2-40B4-BE49-F238E27FC236}">
                <a16:creationId xmlns:a16="http://schemas.microsoft.com/office/drawing/2014/main" id="{F53C4B86-2BE6-C3CB-AB86-AE8A38691187}"/>
              </a:ext>
            </a:extLst>
          </p:cNvPr>
          <p:cNvSpPr txBox="1"/>
          <p:nvPr/>
        </p:nvSpPr>
        <p:spPr>
          <a:xfrm>
            <a:off x="8913571" y="7015277"/>
            <a:ext cx="467258" cy="152705"/>
          </a:xfrm>
          <a:prstGeom prst="rect">
            <a:avLst/>
          </a:prstGeom>
          <a:noFill/>
          <a:ln/>
        </p:spPr>
        <p:txBody>
          <a:bodyPr wrap="square" lIns="0" tIns="0" rIns="0" bIns="0" rtlCol="0" anchor="ctr"/>
          <a:lstStyle/>
          <a:p>
            <a:pPr marL="0" indent="0" algn="l">
              <a:buNone/>
            </a:pPr>
            <a:r>
              <a:rPr lang="en-US" sz="800" dirty="0">
                <a:solidFill>
                  <a:srgbClr val="6B7280"/>
                </a:solidFill>
                <a:latin typeface="Roboto" pitchFamily="34" charset="0"/>
                <a:ea typeface="Roboto" pitchFamily="34" charset="-122"/>
                <a:cs typeface="Roboto" pitchFamily="34" charset="-120"/>
              </a:rPr>
              <a:t>Trang 7</a:t>
            </a:r>
            <a:endParaRPr lang="en-US" sz="8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9752990" cy="7315200"/>
          </a:xfrm>
          <a:prstGeom prst="rect">
            <a:avLst/>
          </a:prstGeom>
          <a:solidFill>
            <a:srgbClr val="F3F4F6"/>
          </a:solidFill>
          <a:ln w="12700">
            <a:solidFill>
              <a:srgbClr val="FFFFFF">
                <a:alpha val="0"/>
              </a:srgbClr>
            </a:solidFill>
            <a:prstDash val="solid"/>
          </a:ln>
        </p:spPr>
        <p:txBody>
          <a:bodyPr/>
          <a:lstStyle/>
          <a:p>
            <a:endParaRPr lang="en-US"/>
          </a:p>
        </p:txBody>
      </p:sp>
      <p:sp>
        <p:nvSpPr>
          <p:cNvPr id="3" name="Shape 1"/>
          <p:cNvSpPr/>
          <p:nvPr/>
        </p:nvSpPr>
        <p:spPr>
          <a:xfrm>
            <a:off x="0" y="0"/>
            <a:ext cx="9752990" cy="7315200"/>
          </a:xfrm>
          <a:prstGeom prst="rect">
            <a:avLst/>
          </a:prstGeom>
          <a:solidFill>
            <a:srgbClr val="FFFFFF"/>
          </a:solidFill>
          <a:ln w="12700">
            <a:solidFill>
              <a:srgbClr val="FFFFFF">
                <a:alpha val="0"/>
              </a:srgbClr>
            </a:solidFill>
            <a:prstDash val="solid"/>
          </a:ln>
        </p:spPr>
        <p:txBody>
          <a:bodyPr/>
          <a:lstStyle/>
          <a:p>
            <a:endParaRPr lang="en-US"/>
          </a:p>
        </p:txBody>
      </p:sp>
      <p:sp>
        <p:nvSpPr>
          <p:cNvPr id="4" name="Text 2"/>
          <p:cNvSpPr txBox="1"/>
          <p:nvPr/>
        </p:nvSpPr>
        <p:spPr>
          <a:xfrm>
            <a:off x="457200" y="1257300"/>
            <a:ext cx="4305910" cy="305410"/>
          </a:xfrm>
          <a:prstGeom prst="rect">
            <a:avLst/>
          </a:prstGeom>
          <a:noFill/>
          <a:ln/>
        </p:spPr>
        <p:txBody>
          <a:bodyPr wrap="square" lIns="0" tIns="0" rIns="0" bIns="0" rtlCol="0" anchor="ctr"/>
          <a:lstStyle/>
          <a:p>
            <a:pPr marL="0" indent="0" algn="l">
              <a:buNone/>
            </a:pPr>
            <a:r>
              <a:rPr lang="en-US" sz="1000" b="1" dirty="0">
                <a:solidFill>
                  <a:srgbClr val="FFFFFF"/>
                </a:solidFill>
                <a:latin typeface="Montserrat" pitchFamily="34" charset="0"/>
                <a:ea typeface="Montserrat" pitchFamily="34" charset="-122"/>
                <a:cs typeface="Montserrat" pitchFamily="34" charset="-120"/>
              </a:rPr>
              <a:t>01</a:t>
            </a:r>
            <a:r>
              <a:rPr lang="en-US" sz="1300" b="1" dirty="0">
                <a:solidFill>
                  <a:srgbClr val="374151"/>
                </a:solidFill>
                <a:latin typeface="Montserrat" pitchFamily="34" charset="0"/>
                <a:ea typeface="Montserrat" pitchFamily="34" charset="-122"/>
                <a:cs typeface="Montserrat" pitchFamily="34" charset="-120"/>
              </a:rPr>
              <a:t> Làm sạch &amp; Chia đoạn (Chunking) </a:t>
            </a:r>
            <a:endParaRPr lang="en-US" sz="1300" dirty="0"/>
          </a:p>
        </p:txBody>
      </p:sp>
      <p:pic>
        <p:nvPicPr>
          <p:cNvPr id="5" name="Image 0" descr="preencoded.png"/>
          <p:cNvPicPr>
            <a:picLocks noChangeAspect="1"/>
          </p:cNvPicPr>
          <p:nvPr/>
        </p:nvPicPr>
        <p:blipFill>
          <a:blip r:embed="rId3"/>
          <a:srcRect t="-22" b="-22"/>
          <a:stretch/>
        </p:blipFill>
        <p:spPr>
          <a:xfrm>
            <a:off x="457200" y="1676095"/>
            <a:ext cx="4190695" cy="838505"/>
          </a:xfrm>
          <a:prstGeom prst="rect">
            <a:avLst/>
          </a:prstGeom>
        </p:spPr>
      </p:pic>
      <p:pic>
        <p:nvPicPr>
          <p:cNvPr id="6" name="Image 1" descr="preencoded.png"/>
          <p:cNvPicPr>
            <a:picLocks noChangeAspect="1"/>
          </p:cNvPicPr>
          <p:nvPr/>
        </p:nvPicPr>
        <p:blipFill>
          <a:blip r:embed="rId4"/>
          <a:srcRect/>
          <a:stretch/>
        </p:blipFill>
        <p:spPr>
          <a:xfrm>
            <a:off x="647395" y="1867205"/>
            <a:ext cx="152705" cy="152705"/>
          </a:xfrm>
          <a:prstGeom prst="rect">
            <a:avLst/>
          </a:prstGeom>
        </p:spPr>
      </p:pic>
      <p:sp>
        <p:nvSpPr>
          <p:cNvPr id="7" name="Text 3"/>
          <p:cNvSpPr txBox="1"/>
          <p:nvPr/>
        </p:nvSpPr>
        <p:spPr>
          <a:xfrm>
            <a:off x="914400" y="1828800"/>
            <a:ext cx="3696005" cy="191110"/>
          </a:xfrm>
          <a:prstGeom prst="rect">
            <a:avLst/>
          </a:prstGeom>
          <a:noFill/>
          <a:ln/>
        </p:spPr>
        <p:txBody>
          <a:bodyPr wrap="square" lIns="0" tIns="0" rIns="0" bIns="0" rtlCol="0" anchor="ctr"/>
          <a:lstStyle/>
          <a:p>
            <a:pPr marL="0" indent="0" algn="l">
              <a:buNone/>
            </a:pPr>
            <a:r>
              <a:rPr lang="en-US" sz="1000" b="1" dirty="0">
                <a:solidFill>
                  <a:srgbClr val="1F2937"/>
                </a:solidFill>
                <a:latin typeface="Roboto" pitchFamily="34" charset="0"/>
                <a:ea typeface="Roboto" pitchFamily="34" charset="-122"/>
                <a:cs typeface="Roboto" pitchFamily="34" charset="-120"/>
              </a:rPr>
              <a:t>Xử lý tài liệu nguồn</a:t>
            </a:r>
            <a:endParaRPr lang="en-US" sz="1000" dirty="0"/>
          </a:p>
        </p:txBody>
      </p:sp>
      <p:sp>
        <p:nvSpPr>
          <p:cNvPr id="8" name="Text 4"/>
          <p:cNvSpPr txBox="1"/>
          <p:nvPr/>
        </p:nvSpPr>
        <p:spPr>
          <a:xfrm>
            <a:off x="914400" y="2057400"/>
            <a:ext cx="3657600" cy="305410"/>
          </a:xfrm>
          <a:prstGeom prst="rect">
            <a:avLst/>
          </a:prstGeom>
          <a:noFill/>
          <a:ln/>
        </p:spPr>
        <p:txBody>
          <a:bodyPr wrap="square" lIns="0" tIns="0" rIns="0" bIns="0" rtlCol="0" anchor="t"/>
          <a:lstStyle/>
          <a:p>
            <a:pPr marL="0" indent="0" algn="l">
              <a:buNone/>
            </a:pPr>
            <a:r>
              <a:rPr lang="en-US" sz="800" dirty="0">
                <a:solidFill>
                  <a:srgbClr val="4B5563"/>
                </a:solidFill>
                <a:latin typeface="Roboto" pitchFamily="34" charset="0"/>
                <a:ea typeface="Roboto" pitchFamily="34" charset="-122"/>
                <a:cs typeface="Roboto" pitchFamily="34" charset="-120"/>
              </a:rPr>
              <a:t>Làm sạch PDF/HTML tài liệu PCCC &amp; Sơ cấp cứu. Chuẩn hóa font chữ tiếng Việt.</a:t>
            </a:r>
            <a:endParaRPr lang="en-US" sz="800" dirty="0"/>
          </a:p>
        </p:txBody>
      </p:sp>
      <p:pic>
        <p:nvPicPr>
          <p:cNvPr id="9" name="Image 2" descr="preencoded.png"/>
          <p:cNvPicPr>
            <a:picLocks noChangeAspect="1"/>
          </p:cNvPicPr>
          <p:nvPr/>
        </p:nvPicPr>
        <p:blipFill>
          <a:blip r:embed="rId5"/>
          <a:srcRect l="-23" r="-23"/>
          <a:stretch/>
        </p:blipFill>
        <p:spPr>
          <a:xfrm>
            <a:off x="457200" y="2628900"/>
            <a:ext cx="4190695" cy="856793"/>
          </a:xfrm>
          <a:prstGeom prst="rect">
            <a:avLst/>
          </a:prstGeom>
        </p:spPr>
      </p:pic>
      <p:sp>
        <p:nvSpPr>
          <p:cNvPr id="10" name="Text 5"/>
          <p:cNvSpPr txBox="1"/>
          <p:nvPr/>
        </p:nvSpPr>
        <p:spPr>
          <a:xfrm>
            <a:off x="580644" y="2752344"/>
            <a:ext cx="4058107" cy="152705"/>
          </a:xfrm>
          <a:prstGeom prst="rect">
            <a:avLst/>
          </a:prstGeom>
          <a:noFill/>
          <a:ln/>
        </p:spPr>
        <p:txBody>
          <a:bodyPr wrap="square" lIns="0" tIns="0" rIns="0" bIns="0" rtlCol="0" anchor="ctr"/>
          <a:lstStyle/>
          <a:p>
            <a:pPr marL="0" indent="0" algn="l">
              <a:buNone/>
            </a:pPr>
            <a:r>
              <a:rPr lang="en-US" sz="800" b="1" dirty="0">
                <a:solidFill>
                  <a:srgbClr val="374151"/>
                </a:solidFill>
                <a:latin typeface="Roboto" pitchFamily="34" charset="0"/>
                <a:ea typeface="Roboto" pitchFamily="34" charset="-122"/>
                <a:cs typeface="Roboto" pitchFamily="34" charset="-120"/>
              </a:rPr>
              <a:t>Chiến lược Chunking:</a:t>
            </a:r>
            <a:endParaRPr lang="en-US" sz="800" dirty="0"/>
          </a:p>
        </p:txBody>
      </p:sp>
      <p:sp>
        <p:nvSpPr>
          <p:cNvPr id="11" name="Text 6"/>
          <p:cNvSpPr txBox="1"/>
          <p:nvPr/>
        </p:nvSpPr>
        <p:spPr>
          <a:xfrm>
            <a:off x="790042" y="2980944"/>
            <a:ext cx="3848710" cy="152705"/>
          </a:xfrm>
          <a:prstGeom prst="rect">
            <a:avLst/>
          </a:prstGeom>
          <a:noFill/>
          <a:ln/>
        </p:spPr>
        <p:txBody>
          <a:bodyPr wrap="square" lIns="0" tIns="0" rIns="0" bIns="0" rtlCol="0" anchor="ctr"/>
          <a:lstStyle/>
          <a:p>
            <a:pPr marL="0" indent="0" algn="l">
              <a:buNone/>
            </a:pPr>
            <a:r>
              <a:rPr lang="en-US" sz="800" dirty="0">
                <a:solidFill>
                  <a:srgbClr val="4B5563"/>
                </a:solidFill>
                <a:latin typeface="Roboto" pitchFamily="34" charset="0"/>
                <a:ea typeface="Roboto" pitchFamily="34" charset="-122"/>
                <a:cs typeface="Roboto" pitchFamily="34" charset="-120"/>
              </a:rPr>
              <a:t> Semantic Chunking: Tách theo ý nghĩa/mục lục </a:t>
            </a:r>
            <a:endParaRPr lang="en-US" sz="800" dirty="0"/>
          </a:p>
        </p:txBody>
      </p:sp>
      <p:pic>
        <p:nvPicPr>
          <p:cNvPr id="12" name="Image 3" descr="preencoded.png"/>
          <p:cNvPicPr>
            <a:picLocks noChangeAspect="1"/>
          </p:cNvPicPr>
          <p:nvPr/>
        </p:nvPicPr>
        <p:blipFill>
          <a:blip r:embed="rId6"/>
          <a:srcRect l="-1911" r="-1911"/>
          <a:stretch/>
        </p:blipFill>
        <p:spPr>
          <a:xfrm>
            <a:off x="580644" y="3000146"/>
            <a:ext cx="133502" cy="114300"/>
          </a:xfrm>
          <a:prstGeom prst="rect">
            <a:avLst/>
          </a:prstGeom>
        </p:spPr>
      </p:pic>
      <p:sp>
        <p:nvSpPr>
          <p:cNvPr id="13" name="Text 7"/>
          <p:cNvSpPr txBox="1"/>
          <p:nvPr/>
        </p:nvSpPr>
        <p:spPr>
          <a:xfrm>
            <a:off x="770839" y="3209544"/>
            <a:ext cx="3867912" cy="152705"/>
          </a:xfrm>
          <a:prstGeom prst="rect">
            <a:avLst/>
          </a:prstGeom>
          <a:noFill/>
          <a:ln/>
        </p:spPr>
        <p:txBody>
          <a:bodyPr wrap="square" lIns="0" tIns="0" rIns="0" bIns="0" rtlCol="0" anchor="ctr"/>
          <a:lstStyle/>
          <a:p>
            <a:pPr marL="0" indent="0" algn="l">
              <a:buNone/>
            </a:pPr>
            <a:r>
              <a:rPr lang="en-US" sz="800" dirty="0">
                <a:solidFill>
                  <a:srgbClr val="4B5563"/>
                </a:solidFill>
                <a:latin typeface="Roboto" pitchFamily="34" charset="0"/>
                <a:ea typeface="Roboto" pitchFamily="34" charset="-122"/>
                <a:cs typeface="Roboto" pitchFamily="34" charset="-120"/>
              </a:rPr>
              <a:t> Metadata Enrichment: Thêm nguồn, trang, loại sự cố </a:t>
            </a:r>
            <a:endParaRPr lang="en-US" sz="800" dirty="0"/>
          </a:p>
        </p:txBody>
      </p:sp>
      <p:pic>
        <p:nvPicPr>
          <p:cNvPr id="14" name="Image 4" descr="preencoded.png"/>
          <p:cNvPicPr>
            <a:picLocks noChangeAspect="1"/>
          </p:cNvPicPr>
          <p:nvPr/>
        </p:nvPicPr>
        <p:blipFill>
          <a:blip r:embed="rId7"/>
          <a:srcRect/>
          <a:stretch/>
        </p:blipFill>
        <p:spPr>
          <a:xfrm>
            <a:off x="580644" y="3228746"/>
            <a:ext cx="114300" cy="114300"/>
          </a:xfrm>
          <a:prstGeom prst="rect">
            <a:avLst/>
          </a:prstGeom>
        </p:spPr>
      </p:pic>
      <p:pic>
        <p:nvPicPr>
          <p:cNvPr id="15" name="Image 5" descr="preencoded.png"/>
          <p:cNvPicPr>
            <a:picLocks noChangeAspect="1"/>
          </p:cNvPicPr>
          <p:nvPr/>
        </p:nvPicPr>
        <p:blipFill>
          <a:blip r:embed="rId8"/>
          <a:srcRect l="-2050" r="-2050"/>
          <a:stretch/>
        </p:blipFill>
        <p:spPr>
          <a:xfrm>
            <a:off x="2486254" y="3714293"/>
            <a:ext cx="133502" cy="170993"/>
          </a:xfrm>
          <a:prstGeom prst="rect">
            <a:avLst/>
          </a:prstGeom>
        </p:spPr>
      </p:pic>
      <p:sp>
        <p:nvSpPr>
          <p:cNvPr id="16" name="Text 8"/>
          <p:cNvSpPr txBox="1"/>
          <p:nvPr/>
        </p:nvSpPr>
        <p:spPr>
          <a:xfrm>
            <a:off x="457200" y="4114800"/>
            <a:ext cx="4305910" cy="305410"/>
          </a:xfrm>
          <a:prstGeom prst="rect">
            <a:avLst/>
          </a:prstGeom>
          <a:noFill/>
          <a:ln/>
        </p:spPr>
        <p:txBody>
          <a:bodyPr wrap="square" lIns="0" tIns="0" rIns="0" bIns="0" rtlCol="0" anchor="ctr"/>
          <a:lstStyle/>
          <a:p>
            <a:pPr marL="0" indent="0" algn="l">
              <a:buNone/>
            </a:pPr>
            <a:r>
              <a:rPr lang="en-US" sz="1000" b="1" dirty="0">
                <a:solidFill>
                  <a:srgbClr val="FFFFFF"/>
                </a:solidFill>
                <a:latin typeface="Montserrat" pitchFamily="34" charset="0"/>
                <a:ea typeface="Montserrat" pitchFamily="34" charset="-122"/>
                <a:cs typeface="Montserrat" pitchFamily="34" charset="-120"/>
              </a:rPr>
              <a:t>02</a:t>
            </a:r>
            <a:r>
              <a:rPr lang="en-US" sz="1300" b="1" dirty="0">
                <a:solidFill>
                  <a:srgbClr val="374151"/>
                </a:solidFill>
                <a:latin typeface="Montserrat" pitchFamily="34" charset="0"/>
                <a:ea typeface="Montserrat" pitchFamily="34" charset="-122"/>
                <a:cs typeface="Montserrat" pitchFamily="34" charset="-120"/>
              </a:rPr>
              <a:t> Vector hóa (Embedding) </a:t>
            </a:r>
            <a:endParaRPr lang="en-US" sz="1300" dirty="0"/>
          </a:p>
        </p:txBody>
      </p:sp>
      <p:pic>
        <p:nvPicPr>
          <p:cNvPr id="17" name="Image 6" descr="preencoded.png"/>
          <p:cNvPicPr>
            <a:picLocks noChangeAspect="1"/>
          </p:cNvPicPr>
          <p:nvPr/>
        </p:nvPicPr>
        <p:blipFill>
          <a:blip r:embed="rId9"/>
          <a:srcRect t="-13" b="-13"/>
          <a:stretch/>
        </p:blipFill>
        <p:spPr>
          <a:xfrm>
            <a:off x="457200" y="4533595"/>
            <a:ext cx="4190695" cy="1548994"/>
          </a:xfrm>
          <a:prstGeom prst="rect">
            <a:avLst/>
          </a:prstGeom>
        </p:spPr>
      </p:pic>
      <p:pic>
        <p:nvPicPr>
          <p:cNvPr id="18" name="Image 7" descr="preencoded.png"/>
          <p:cNvPicPr>
            <a:picLocks noChangeAspect="1"/>
          </p:cNvPicPr>
          <p:nvPr/>
        </p:nvPicPr>
        <p:blipFill>
          <a:blip r:embed="rId10"/>
          <a:srcRect/>
          <a:stretch/>
        </p:blipFill>
        <p:spPr>
          <a:xfrm>
            <a:off x="647395" y="4705502"/>
            <a:ext cx="152705" cy="152705"/>
          </a:xfrm>
          <a:prstGeom prst="rect">
            <a:avLst/>
          </a:prstGeom>
        </p:spPr>
      </p:pic>
      <p:sp>
        <p:nvSpPr>
          <p:cNvPr id="19" name="Text 9"/>
          <p:cNvSpPr txBox="1"/>
          <p:nvPr/>
        </p:nvSpPr>
        <p:spPr>
          <a:xfrm>
            <a:off x="875995" y="4686300"/>
            <a:ext cx="1451153" cy="191110"/>
          </a:xfrm>
          <a:prstGeom prst="rect">
            <a:avLst/>
          </a:prstGeom>
          <a:noFill/>
          <a:ln/>
        </p:spPr>
        <p:txBody>
          <a:bodyPr wrap="square" lIns="0" tIns="0" rIns="0" bIns="0" rtlCol="0" anchor="ctr"/>
          <a:lstStyle/>
          <a:p>
            <a:pPr marL="0" indent="0" algn="l">
              <a:buNone/>
            </a:pPr>
            <a:r>
              <a:rPr lang="en-US" sz="1000" b="1" dirty="0">
                <a:solidFill>
                  <a:srgbClr val="1F2937"/>
                </a:solidFill>
                <a:latin typeface="Roboto" pitchFamily="34" charset="0"/>
                <a:ea typeface="Roboto" pitchFamily="34" charset="-122"/>
                <a:cs typeface="Roboto" pitchFamily="34" charset="-120"/>
              </a:rPr>
              <a:t>OpenAI Embeddings</a:t>
            </a:r>
            <a:endParaRPr lang="en-US" sz="1000" dirty="0"/>
          </a:p>
        </p:txBody>
      </p:sp>
      <p:sp>
        <p:nvSpPr>
          <p:cNvPr id="20" name="Text 10"/>
          <p:cNvSpPr txBox="1"/>
          <p:nvPr/>
        </p:nvSpPr>
        <p:spPr>
          <a:xfrm>
            <a:off x="647395" y="4952390"/>
            <a:ext cx="3924605" cy="314554"/>
          </a:xfrm>
          <a:prstGeom prst="rect">
            <a:avLst/>
          </a:prstGeom>
          <a:noFill/>
          <a:ln/>
        </p:spPr>
        <p:txBody>
          <a:bodyPr wrap="square" lIns="0" tIns="0" rIns="0" bIns="0" rtlCol="0" anchor="t"/>
          <a:lstStyle/>
          <a:p>
            <a:pPr marL="0" indent="0" algn="l">
              <a:buNone/>
            </a:pPr>
            <a:r>
              <a:rPr lang="en-US" sz="800" dirty="0">
                <a:solidFill>
                  <a:srgbClr val="4B5563"/>
                </a:solidFill>
                <a:latin typeface="Roboto" pitchFamily="34" charset="0"/>
                <a:ea typeface="Roboto" pitchFamily="34" charset="-122"/>
                <a:cs typeface="Roboto" pitchFamily="34" charset="-120"/>
              </a:rPr>
              <a:t>Sử dụng model </a:t>
            </a:r>
            <a:r>
              <a:rPr lang="en-US" sz="800" dirty="0">
                <a:solidFill>
                  <a:srgbClr val="4B5563"/>
                </a:solidFill>
                <a:latin typeface="ui-monospace" pitchFamily="34" charset="0"/>
                <a:ea typeface="ui-monospace" pitchFamily="34" charset="-122"/>
                <a:cs typeface="ui-monospace" pitchFamily="34" charset="-120"/>
              </a:rPr>
              <a:t>text-embedding-3-small</a:t>
            </a:r>
            <a:r>
              <a:rPr lang="en-US" sz="800" dirty="0">
                <a:solidFill>
                  <a:srgbClr val="4B5563"/>
                </a:solidFill>
                <a:latin typeface="Roboto" pitchFamily="34" charset="0"/>
                <a:ea typeface="Roboto" pitchFamily="34" charset="-122"/>
                <a:cs typeface="Roboto" pitchFamily="34" charset="-120"/>
              </a:rPr>
              <a:t> để chuyển văn bản thành vector.</a:t>
            </a:r>
            <a:endParaRPr lang="en-US" sz="800" dirty="0"/>
          </a:p>
        </p:txBody>
      </p:sp>
      <p:sp>
        <p:nvSpPr>
          <p:cNvPr id="21" name="Shape 11"/>
          <p:cNvSpPr/>
          <p:nvPr/>
        </p:nvSpPr>
        <p:spPr>
          <a:xfrm>
            <a:off x="647395" y="5381244"/>
            <a:ext cx="3847795" cy="552298"/>
          </a:xfrm>
          <a:prstGeom prst="roundRect">
            <a:avLst>
              <a:gd name="adj" fmla="val 17127"/>
            </a:avLst>
          </a:prstGeom>
          <a:solidFill>
            <a:srgbClr val="1E293B"/>
          </a:solidFill>
          <a:ln w="12700">
            <a:solidFill>
              <a:srgbClr val="FFFFFF">
                <a:alpha val="0"/>
              </a:srgbClr>
            </a:solidFill>
            <a:prstDash val="solid"/>
          </a:ln>
        </p:spPr>
        <p:txBody>
          <a:bodyPr/>
          <a:lstStyle/>
          <a:p>
            <a:endParaRPr lang="en-US"/>
          </a:p>
        </p:txBody>
      </p:sp>
      <p:sp>
        <p:nvSpPr>
          <p:cNvPr id="22" name="Text 12"/>
          <p:cNvSpPr txBox="1"/>
          <p:nvPr/>
        </p:nvSpPr>
        <p:spPr>
          <a:xfrm>
            <a:off x="761695" y="5495544"/>
            <a:ext cx="3734410" cy="162763"/>
          </a:xfrm>
          <a:prstGeom prst="rect">
            <a:avLst/>
          </a:prstGeom>
          <a:noFill/>
          <a:ln/>
        </p:spPr>
        <p:txBody>
          <a:bodyPr wrap="square" lIns="0" tIns="0" rIns="0" bIns="0" rtlCol="0" anchor="ctr"/>
          <a:lstStyle/>
          <a:p>
            <a:pPr marL="0" indent="0" algn="l">
              <a:buNone/>
            </a:pPr>
            <a:r>
              <a:rPr lang="en-US" sz="800" dirty="0">
                <a:solidFill>
                  <a:srgbClr val="34D399"/>
                </a:solidFill>
                <a:latin typeface="IBM Plex Mono" pitchFamily="34" charset="0"/>
                <a:ea typeface="IBM Plex Mono" pitchFamily="34" charset="-122"/>
                <a:cs typeface="IBM Plex Mono" pitchFamily="34" charset="-120"/>
              </a:rPr>
              <a:t>// Vector Output (1536 dimensions)</a:t>
            </a:r>
            <a:endParaRPr lang="en-US" sz="800" dirty="0"/>
          </a:p>
        </p:txBody>
      </p:sp>
      <p:sp>
        <p:nvSpPr>
          <p:cNvPr id="23" name="Text 13"/>
          <p:cNvSpPr txBox="1"/>
          <p:nvPr/>
        </p:nvSpPr>
        <p:spPr>
          <a:xfrm>
            <a:off x="761695" y="5655564"/>
            <a:ext cx="3734410" cy="162763"/>
          </a:xfrm>
          <a:prstGeom prst="rect">
            <a:avLst/>
          </a:prstGeom>
          <a:noFill/>
          <a:ln/>
        </p:spPr>
        <p:txBody>
          <a:bodyPr wrap="square" lIns="0" tIns="0" rIns="0" bIns="0" rtlCol="0" anchor="ctr"/>
          <a:lstStyle/>
          <a:p>
            <a:pPr marL="0" indent="0" algn="l">
              <a:buNone/>
            </a:pPr>
            <a:r>
              <a:rPr lang="en-US" sz="800" dirty="0">
                <a:solidFill>
                  <a:srgbClr val="E2E8F0"/>
                </a:solidFill>
                <a:latin typeface="IBM Plex Mono" pitchFamily="34" charset="0"/>
                <a:ea typeface="IBM Plex Mono" pitchFamily="34" charset="-122"/>
                <a:cs typeface="IBM Plex Mono" pitchFamily="34" charset="-120"/>
              </a:rPr>
              <a:t>[0.012, -0.008, 0.045, ...]</a:t>
            </a:r>
            <a:endParaRPr lang="en-US" sz="800" dirty="0"/>
          </a:p>
        </p:txBody>
      </p:sp>
      <p:sp>
        <p:nvSpPr>
          <p:cNvPr id="24" name="Text 14"/>
          <p:cNvSpPr txBox="1"/>
          <p:nvPr/>
        </p:nvSpPr>
        <p:spPr>
          <a:xfrm>
            <a:off x="5105095" y="1257300"/>
            <a:ext cx="4305910" cy="305410"/>
          </a:xfrm>
          <a:prstGeom prst="rect">
            <a:avLst/>
          </a:prstGeom>
          <a:noFill/>
          <a:ln/>
        </p:spPr>
        <p:txBody>
          <a:bodyPr wrap="square" lIns="0" tIns="0" rIns="0" bIns="0" rtlCol="0" anchor="ctr"/>
          <a:lstStyle/>
          <a:p>
            <a:pPr marL="0" indent="0" algn="l">
              <a:buNone/>
            </a:pPr>
            <a:r>
              <a:rPr lang="en-US" sz="1000" b="1" dirty="0">
                <a:solidFill>
                  <a:srgbClr val="FFFFFF"/>
                </a:solidFill>
                <a:latin typeface="Montserrat" pitchFamily="34" charset="0"/>
                <a:ea typeface="Montserrat" pitchFamily="34" charset="-122"/>
                <a:cs typeface="Montserrat" pitchFamily="34" charset="-120"/>
              </a:rPr>
              <a:t>03</a:t>
            </a:r>
            <a:r>
              <a:rPr lang="en-US" sz="1300" b="1" dirty="0">
                <a:solidFill>
                  <a:srgbClr val="374151"/>
                </a:solidFill>
                <a:latin typeface="Montserrat" pitchFamily="34" charset="0"/>
                <a:ea typeface="Montserrat" pitchFamily="34" charset="-122"/>
                <a:cs typeface="Montserrat" pitchFamily="34" charset="-120"/>
              </a:rPr>
              <a:t> Lưu trữ &amp; Indexing </a:t>
            </a:r>
            <a:endParaRPr lang="en-US" sz="1300" dirty="0"/>
          </a:p>
        </p:txBody>
      </p:sp>
      <p:pic>
        <p:nvPicPr>
          <p:cNvPr id="25" name="Image 8" descr="preencoded.png"/>
          <p:cNvPicPr>
            <a:picLocks noChangeAspect="1"/>
          </p:cNvPicPr>
          <p:nvPr/>
        </p:nvPicPr>
        <p:blipFill>
          <a:blip r:embed="rId11"/>
          <a:srcRect t="-4" b="-4"/>
          <a:stretch/>
        </p:blipFill>
        <p:spPr>
          <a:xfrm>
            <a:off x="5105095" y="1676095"/>
            <a:ext cx="4190695" cy="685800"/>
          </a:xfrm>
          <a:prstGeom prst="rect">
            <a:avLst/>
          </a:prstGeom>
        </p:spPr>
      </p:pic>
      <p:pic>
        <p:nvPicPr>
          <p:cNvPr id="26" name="Image 9" descr="preencoded.png"/>
          <p:cNvPicPr>
            <a:picLocks noChangeAspect="1"/>
          </p:cNvPicPr>
          <p:nvPr/>
        </p:nvPicPr>
        <p:blipFill>
          <a:blip r:embed="rId12"/>
          <a:srcRect t="-43" b="-43"/>
          <a:stretch/>
        </p:blipFill>
        <p:spPr>
          <a:xfrm>
            <a:off x="5295290" y="1867205"/>
            <a:ext cx="133502" cy="152705"/>
          </a:xfrm>
          <a:prstGeom prst="rect">
            <a:avLst/>
          </a:prstGeom>
        </p:spPr>
      </p:pic>
      <p:sp>
        <p:nvSpPr>
          <p:cNvPr id="27" name="Text 15"/>
          <p:cNvSpPr txBox="1"/>
          <p:nvPr/>
        </p:nvSpPr>
        <p:spPr>
          <a:xfrm>
            <a:off x="5543093" y="1828800"/>
            <a:ext cx="2467051" cy="191110"/>
          </a:xfrm>
          <a:prstGeom prst="rect">
            <a:avLst/>
          </a:prstGeom>
          <a:noFill/>
          <a:ln/>
        </p:spPr>
        <p:txBody>
          <a:bodyPr wrap="square" lIns="0" tIns="0" rIns="0" bIns="0" rtlCol="0" anchor="ctr"/>
          <a:lstStyle/>
          <a:p>
            <a:pPr marL="0" indent="0" algn="l">
              <a:buNone/>
            </a:pPr>
            <a:r>
              <a:rPr lang="en-US" sz="1000" b="1" dirty="0">
                <a:solidFill>
                  <a:srgbClr val="1F2937"/>
                </a:solidFill>
                <a:latin typeface="Roboto" pitchFamily="34" charset="0"/>
                <a:ea typeface="Roboto" pitchFamily="34" charset="-122"/>
                <a:cs typeface="Roboto" pitchFamily="34" charset="-120"/>
              </a:rPr>
              <a:t>DocumentEmbedding Model</a:t>
            </a:r>
            <a:endParaRPr lang="en-US" sz="1000" dirty="0"/>
          </a:p>
        </p:txBody>
      </p:sp>
      <p:sp>
        <p:nvSpPr>
          <p:cNvPr id="28" name="Text 16"/>
          <p:cNvSpPr txBox="1"/>
          <p:nvPr/>
        </p:nvSpPr>
        <p:spPr>
          <a:xfrm>
            <a:off x="5543093" y="2057400"/>
            <a:ext cx="2822753" cy="152705"/>
          </a:xfrm>
          <a:prstGeom prst="rect">
            <a:avLst/>
          </a:prstGeom>
          <a:noFill/>
          <a:ln/>
        </p:spPr>
        <p:txBody>
          <a:bodyPr wrap="square" lIns="0" tIns="0" rIns="0" bIns="0" rtlCol="0" anchor="ctr"/>
          <a:lstStyle/>
          <a:p>
            <a:pPr marL="0" indent="0" algn="l">
              <a:buNone/>
            </a:pPr>
            <a:r>
              <a:rPr lang="en-US" sz="800" dirty="0">
                <a:solidFill>
                  <a:srgbClr val="4B5563"/>
                </a:solidFill>
                <a:latin typeface="Roboto" pitchFamily="34" charset="0"/>
                <a:ea typeface="Roboto" pitchFamily="34" charset="-122"/>
                <a:cs typeface="Roboto" pitchFamily="34" charset="-120"/>
              </a:rPr>
              <a:t>Lưu trữ vector cùng metadata trong MongoDB.</a:t>
            </a:r>
            <a:endParaRPr lang="en-US" sz="800" dirty="0"/>
          </a:p>
        </p:txBody>
      </p:sp>
      <p:sp>
        <p:nvSpPr>
          <p:cNvPr id="29" name="Shape 17"/>
          <p:cNvSpPr/>
          <p:nvPr/>
        </p:nvSpPr>
        <p:spPr>
          <a:xfrm>
            <a:off x="5105095" y="2476195"/>
            <a:ext cx="4190695" cy="1542593"/>
          </a:xfrm>
          <a:prstGeom prst="roundRect">
            <a:avLst>
              <a:gd name="adj" fmla="val 1464"/>
            </a:avLst>
          </a:prstGeom>
          <a:solidFill>
            <a:srgbClr val="F9FAFB"/>
          </a:solidFill>
          <a:ln w="12700">
            <a:solidFill>
              <a:srgbClr val="E5E7EB"/>
            </a:solidFill>
            <a:prstDash val="solid"/>
          </a:ln>
        </p:spPr>
        <p:txBody>
          <a:bodyPr/>
          <a:lstStyle/>
          <a:p>
            <a:endParaRPr lang="en-US"/>
          </a:p>
        </p:txBody>
      </p:sp>
      <p:sp>
        <p:nvSpPr>
          <p:cNvPr id="30" name="Text 18"/>
          <p:cNvSpPr txBox="1"/>
          <p:nvPr/>
        </p:nvSpPr>
        <p:spPr>
          <a:xfrm>
            <a:off x="5266944" y="2638044"/>
            <a:ext cx="3943807" cy="1219810"/>
          </a:xfrm>
          <a:prstGeom prst="rect">
            <a:avLst/>
          </a:prstGeom>
          <a:noFill/>
          <a:ln/>
        </p:spPr>
        <p:txBody>
          <a:bodyPr wrap="square" lIns="0" tIns="0" rIns="0" bIns="0" rtlCol="0" anchor="t"/>
          <a:lstStyle/>
          <a:p>
            <a:pPr marL="0" indent="0" algn="l">
              <a:buNone/>
            </a:pPr>
            <a:r>
              <a:rPr lang="en-US" sz="800" dirty="0">
                <a:solidFill>
                  <a:srgbClr val="4B5563"/>
                </a:solidFill>
                <a:latin typeface="ui-monospace" pitchFamily="34" charset="0"/>
                <a:ea typeface="ui-monospace" pitchFamily="34" charset="-122"/>
                <a:cs typeface="ui-monospace" pitchFamily="34" charset="-120"/>
              </a:rPr>
              <a:t> {</a:t>
            </a:r>
            <a:endParaRPr lang="en-US" sz="800" dirty="0"/>
          </a:p>
          <a:p>
            <a:pPr marL="0" indent="0" algn="l">
              <a:buNone/>
            </a:pPr>
            <a:r>
              <a:rPr lang="en-US" sz="800" dirty="0">
                <a:solidFill>
                  <a:srgbClr val="4B5563"/>
                </a:solidFill>
                <a:latin typeface="ui-monospace" pitchFamily="34" charset="0"/>
                <a:ea typeface="ui-monospace" pitchFamily="34" charset="-122"/>
                <a:cs typeface="ui-monospace" pitchFamily="34" charset="-120"/>
              </a:rPr>
              <a:t>content: "Sơ cứu bỏng...",</a:t>
            </a:r>
            <a:endParaRPr lang="en-US" sz="800" dirty="0"/>
          </a:p>
          <a:p>
            <a:pPr marL="0" indent="0" algn="l">
              <a:buNone/>
            </a:pPr>
            <a:r>
              <a:rPr lang="en-US" sz="800" dirty="0">
                <a:solidFill>
                  <a:srgbClr val="4B5563"/>
                </a:solidFill>
                <a:latin typeface="ui-monospace" pitchFamily="34" charset="0"/>
                <a:ea typeface="ui-monospace" pitchFamily="34" charset="-122"/>
                <a:cs typeface="ui-monospace" pitchFamily="34" charset="-120"/>
              </a:rPr>
              <a:t>embedding: [0.012, ...],</a:t>
            </a:r>
            <a:endParaRPr lang="en-US" sz="800" dirty="0"/>
          </a:p>
          <a:p>
            <a:pPr marL="0" indent="0" algn="l">
              <a:buNone/>
            </a:pPr>
            <a:r>
              <a:rPr lang="en-US" sz="800" dirty="0">
                <a:solidFill>
                  <a:srgbClr val="4B5563"/>
                </a:solidFill>
                <a:latin typeface="ui-monospace" pitchFamily="34" charset="0"/>
                <a:ea typeface="ui-monospace" pitchFamily="34" charset="-122"/>
                <a:cs typeface="ui-monospace" pitchFamily="34" charset="-120"/>
              </a:rPr>
              <a:t>metadata: {</a:t>
            </a:r>
            <a:endParaRPr lang="en-US" sz="800" dirty="0"/>
          </a:p>
          <a:p>
            <a:pPr marL="0" indent="0" algn="l">
              <a:buNone/>
            </a:pPr>
            <a:r>
              <a:rPr lang="en-US" sz="800" dirty="0">
                <a:solidFill>
                  <a:srgbClr val="4B5563"/>
                </a:solidFill>
                <a:latin typeface="ui-monospace" pitchFamily="34" charset="0"/>
                <a:ea typeface="ui-monospace" pitchFamily="34" charset="-122"/>
                <a:cs typeface="ui-monospace" pitchFamily="34" charset="-120"/>
              </a:rPr>
              <a:t>type: "FIRE_RESCUE",</a:t>
            </a:r>
            <a:endParaRPr lang="en-US" sz="800" dirty="0"/>
          </a:p>
          <a:p>
            <a:pPr marL="0" indent="0" algn="l">
              <a:buNone/>
            </a:pPr>
            <a:r>
              <a:rPr lang="en-US" sz="800" dirty="0">
                <a:solidFill>
                  <a:srgbClr val="4B5563"/>
                </a:solidFill>
                <a:latin typeface="ui-monospace" pitchFamily="34" charset="0"/>
                <a:ea typeface="ui-monospace" pitchFamily="34" charset="-122"/>
                <a:cs typeface="ui-monospace" pitchFamily="34" charset="-120"/>
              </a:rPr>
              <a:t>source: "pccc_guide.pdf"</a:t>
            </a:r>
            <a:endParaRPr lang="en-US" sz="800" dirty="0"/>
          </a:p>
          <a:p>
            <a:pPr marL="0" indent="0" algn="l">
              <a:buNone/>
            </a:pPr>
            <a:r>
              <a:rPr lang="en-US" sz="800" dirty="0">
                <a:solidFill>
                  <a:srgbClr val="4B5563"/>
                </a:solidFill>
                <a:latin typeface="ui-monospace" pitchFamily="34" charset="0"/>
                <a:ea typeface="ui-monospace" pitchFamily="34" charset="-122"/>
                <a:cs typeface="ui-monospace" pitchFamily="34" charset="-120"/>
              </a:rPr>
              <a:t>}</a:t>
            </a:r>
            <a:endParaRPr lang="en-US" sz="800" dirty="0"/>
          </a:p>
          <a:p>
            <a:pPr marL="0" indent="0" algn="l">
              <a:buNone/>
            </a:pPr>
            <a:r>
              <a:rPr lang="en-US" sz="800" dirty="0">
                <a:solidFill>
                  <a:srgbClr val="4B5563"/>
                </a:solidFill>
                <a:latin typeface="ui-monospace" pitchFamily="34" charset="0"/>
                <a:ea typeface="ui-monospace" pitchFamily="34" charset="-122"/>
                <a:cs typeface="ui-monospace" pitchFamily="34" charset="-120"/>
              </a:rPr>
              <a:t> } </a:t>
            </a:r>
            <a:endParaRPr lang="en-US" sz="800" dirty="0"/>
          </a:p>
        </p:txBody>
      </p:sp>
      <p:pic>
        <p:nvPicPr>
          <p:cNvPr id="31" name="Image 10" descr="preencoded.png"/>
          <p:cNvPicPr>
            <a:picLocks noChangeAspect="1"/>
          </p:cNvPicPr>
          <p:nvPr/>
        </p:nvPicPr>
        <p:blipFill>
          <a:blip r:embed="rId8"/>
          <a:srcRect l="-2050" r="-2050"/>
          <a:stretch/>
        </p:blipFill>
        <p:spPr>
          <a:xfrm>
            <a:off x="7134149" y="4248302"/>
            <a:ext cx="133502" cy="170993"/>
          </a:xfrm>
          <a:prstGeom prst="rect">
            <a:avLst/>
          </a:prstGeom>
        </p:spPr>
      </p:pic>
      <p:sp>
        <p:nvSpPr>
          <p:cNvPr id="32" name="Text 19"/>
          <p:cNvSpPr txBox="1"/>
          <p:nvPr/>
        </p:nvSpPr>
        <p:spPr>
          <a:xfrm>
            <a:off x="5105095" y="4647895"/>
            <a:ext cx="4305910" cy="305410"/>
          </a:xfrm>
          <a:prstGeom prst="rect">
            <a:avLst/>
          </a:prstGeom>
          <a:noFill/>
          <a:ln/>
        </p:spPr>
        <p:txBody>
          <a:bodyPr wrap="square" lIns="0" tIns="0" rIns="0" bIns="0" rtlCol="0" anchor="ctr"/>
          <a:lstStyle/>
          <a:p>
            <a:pPr marL="0" indent="0" algn="l">
              <a:buNone/>
            </a:pPr>
            <a:r>
              <a:rPr lang="en-US" sz="1000" b="1" dirty="0">
                <a:solidFill>
                  <a:srgbClr val="FFFFFF"/>
                </a:solidFill>
                <a:latin typeface="Montserrat" pitchFamily="34" charset="0"/>
                <a:ea typeface="Montserrat" pitchFamily="34" charset="-122"/>
                <a:cs typeface="Montserrat" pitchFamily="34" charset="-120"/>
              </a:rPr>
              <a:t>04</a:t>
            </a:r>
            <a:r>
              <a:rPr lang="en-US" sz="1300" b="1" dirty="0">
                <a:solidFill>
                  <a:srgbClr val="374151"/>
                </a:solidFill>
                <a:latin typeface="Montserrat" pitchFamily="34" charset="0"/>
                <a:ea typeface="Montserrat" pitchFamily="34" charset="-122"/>
                <a:cs typeface="Montserrat" pitchFamily="34" charset="-120"/>
              </a:rPr>
              <a:t> Truy vấn (Semantic Search) </a:t>
            </a:r>
            <a:endParaRPr lang="en-US" sz="1300" dirty="0"/>
          </a:p>
        </p:txBody>
      </p:sp>
      <p:pic>
        <p:nvPicPr>
          <p:cNvPr id="33" name="Image 11" descr="preencoded.png"/>
          <p:cNvPicPr>
            <a:picLocks noChangeAspect="1"/>
          </p:cNvPicPr>
          <p:nvPr/>
        </p:nvPicPr>
        <p:blipFill>
          <a:blip r:embed="rId13"/>
          <a:srcRect l="-1" r="-1"/>
          <a:stretch/>
        </p:blipFill>
        <p:spPr>
          <a:xfrm>
            <a:off x="5105095" y="5066690"/>
            <a:ext cx="4190695" cy="1777455"/>
          </a:xfrm>
          <a:prstGeom prst="rect">
            <a:avLst/>
          </a:prstGeom>
        </p:spPr>
      </p:pic>
      <p:sp>
        <p:nvSpPr>
          <p:cNvPr id="34" name="Text 20"/>
          <p:cNvSpPr txBox="1"/>
          <p:nvPr/>
        </p:nvSpPr>
        <p:spPr>
          <a:xfrm>
            <a:off x="5504688" y="5219395"/>
            <a:ext cx="3753612" cy="191110"/>
          </a:xfrm>
          <a:prstGeom prst="rect">
            <a:avLst/>
          </a:prstGeom>
          <a:noFill/>
          <a:ln/>
        </p:spPr>
        <p:txBody>
          <a:bodyPr wrap="square" lIns="0" tIns="0" rIns="0" bIns="0" rtlCol="0" anchor="ctr"/>
          <a:lstStyle/>
          <a:p>
            <a:pPr marL="0" indent="0" algn="l">
              <a:buNone/>
            </a:pPr>
            <a:r>
              <a:rPr lang="en-US" sz="1000" b="1" dirty="0">
                <a:solidFill>
                  <a:srgbClr val="1F2937"/>
                </a:solidFill>
                <a:latin typeface="Roboto" pitchFamily="34" charset="0"/>
                <a:ea typeface="Roboto" pitchFamily="34" charset="-122"/>
                <a:cs typeface="Roboto" pitchFamily="34" charset="-120"/>
              </a:rPr>
              <a:t>Cơ chế tìm kiếm</a:t>
            </a:r>
            <a:endParaRPr lang="en-US" sz="1000" dirty="0"/>
          </a:p>
        </p:txBody>
      </p:sp>
      <p:pic>
        <p:nvPicPr>
          <p:cNvPr id="35" name="Image 12" descr="preencoded.png"/>
          <p:cNvPicPr>
            <a:picLocks noChangeAspect="1"/>
          </p:cNvPicPr>
          <p:nvPr/>
        </p:nvPicPr>
        <p:blipFill>
          <a:blip r:embed="rId14"/>
          <a:srcRect l="-2571" r="-2571"/>
          <a:stretch/>
        </p:blipFill>
        <p:spPr>
          <a:xfrm>
            <a:off x="5295290" y="5523890"/>
            <a:ext cx="105156" cy="114300"/>
          </a:xfrm>
          <a:prstGeom prst="rect">
            <a:avLst/>
          </a:prstGeom>
        </p:spPr>
      </p:pic>
      <p:sp>
        <p:nvSpPr>
          <p:cNvPr id="36" name="Text 21"/>
          <p:cNvSpPr txBox="1"/>
          <p:nvPr/>
        </p:nvSpPr>
        <p:spPr>
          <a:xfrm>
            <a:off x="5476342" y="5486400"/>
            <a:ext cx="3743554" cy="305410"/>
          </a:xfrm>
          <a:prstGeom prst="rect">
            <a:avLst/>
          </a:prstGeom>
          <a:noFill/>
          <a:ln/>
        </p:spPr>
        <p:txBody>
          <a:bodyPr wrap="square" lIns="0" tIns="0" rIns="0" bIns="0" rtlCol="0" anchor="t"/>
          <a:lstStyle/>
          <a:p>
            <a:pPr marL="0" indent="0" algn="l">
              <a:buNone/>
            </a:pPr>
            <a:r>
              <a:rPr lang="en-US" sz="800" dirty="0">
                <a:solidFill>
                  <a:srgbClr val="4B5563"/>
                </a:solidFill>
                <a:latin typeface="Roboto" pitchFamily="34" charset="0"/>
                <a:ea typeface="Roboto" pitchFamily="34" charset="-122"/>
                <a:cs typeface="Roboto" pitchFamily="34" charset="-120"/>
              </a:rPr>
              <a:t>ANN (Approximate Nearest Neighbor) để tìm kiếm vector tương đồng nhất.</a:t>
            </a:r>
            <a:endParaRPr lang="en-US" sz="800" dirty="0"/>
          </a:p>
        </p:txBody>
      </p:sp>
      <p:pic>
        <p:nvPicPr>
          <p:cNvPr id="37" name="Image 13" descr="preencoded.png"/>
          <p:cNvPicPr>
            <a:picLocks noChangeAspect="1"/>
          </p:cNvPicPr>
          <p:nvPr/>
        </p:nvPicPr>
        <p:blipFill>
          <a:blip r:embed="rId14"/>
          <a:srcRect l="-2571" r="-2571"/>
          <a:stretch/>
        </p:blipFill>
        <p:spPr>
          <a:xfrm>
            <a:off x="5295290" y="5943600"/>
            <a:ext cx="105156" cy="114300"/>
          </a:xfrm>
          <a:prstGeom prst="rect">
            <a:avLst/>
          </a:prstGeom>
        </p:spPr>
      </p:pic>
      <p:sp>
        <p:nvSpPr>
          <p:cNvPr id="38" name="Text 22"/>
          <p:cNvSpPr txBox="1"/>
          <p:nvPr/>
        </p:nvSpPr>
        <p:spPr>
          <a:xfrm>
            <a:off x="5476342" y="5905195"/>
            <a:ext cx="3743554" cy="314554"/>
          </a:xfrm>
          <a:prstGeom prst="rect">
            <a:avLst/>
          </a:prstGeom>
          <a:noFill/>
          <a:ln/>
        </p:spPr>
        <p:txBody>
          <a:bodyPr wrap="square" lIns="0" tIns="0" rIns="0" bIns="0" rtlCol="0" anchor="t"/>
          <a:lstStyle/>
          <a:p>
            <a:pPr marL="0" indent="0" algn="l">
              <a:buNone/>
            </a:pPr>
            <a:r>
              <a:rPr lang="en-US" sz="800" b="1" dirty="0">
                <a:solidFill>
                  <a:srgbClr val="4B5563"/>
                </a:solidFill>
                <a:latin typeface="Roboto" pitchFamily="34" charset="0"/>
                <a:ea typeface="Roboto" pitchFamily="34" charset="-122"/>
                <a:cs typeface="Roboto" pitchFamily="34" charset="-120"/>
              </a:rPr>
              <a:t>Pre-filtering:</a:t>
            </a:r>
            <a:r>
              <a:rPr lang="en-US" sz="800" dirty="0">
                <a:solidFill>
                  <a:srgbClr val="4B5563"/>
                </a:solidFill>
                <a:latin typeface="Roboto" pitchFamily="34" charset="0"/>
                <a:ea typeface="Roboto" pitchFamily="34" charset="-122"/>
                <a:cs typeface="Roboto" pitchFamily="34" charset="-120"/>
              </a:rPr>
              <a:t> Lọc theo </a:t>
            </a:r>
            <a:r>
              <a:rPr lang="en-US" sz="800" dirty="0">
                <a:solidFill>
                  <a:srgbClr val="4B5563"/>
                </a:solidFill>
                <a:latin typeface="ui-monospace" pitchFamily="34" charset="0"/>
                <a:ea typeface="ui-monospace" pitchFamily="34" charset="-122"/>
                <a:cs typeface="ui-monospace" pitchFamily="34" charset="-120"/>
              </a:rPr>
              <a:t>type</a:t>
            </a:r>
            <a:r>
              <a:rPr lang="en-US" sz="800" dirty="0">
                <a:solidFill>
                  <a:srgbClr val="4B5563"/>
                </a:solidFill>
                <a:latin typeface="Roboto" pitchFamily="34" charset="0"/>
                <a:ea typeface="Roboto" pitchFamily="34" charset="-122"/>
                <a:cs typeface="Roboto" pitchFamily="34" charset="-120"/>
              </a:rPr>
              <a:t> (VD: chỉ tìm trong tài liệu Y tế) để tăng độ chính xác.</a:t>
            </a:r>
            <a:endParaRPr lang="en-US" sz="800" dirty="0"/>
          </a:p>
        </p:txBody>
      </p:sp>
      <p:pic>
        <p:nvPicPr>
          <p:cNvPr id="39" name="Image 14" descr="preencoded.png"/>
          <p:cNvPicPr>
            <a:picLocks noChangeAspect="1"/>
          </p:cNvPicPr>
          <p:nvPr/>
        </p:nvPicPr>
        <p:blipFill>
          <a:blip r:embed="rId14"/>
          <a:srcRect l="-2571" r="-2571"/>
          <a:stretch/>
        </p:blipFill>
        <p:spPr>
          <a:xfrm>
            <a:off x="5295290" y="6372454"/>
            <a:ext cx="105156" cy="114300"/>
          </a:xfrm>
          <a:prstGeom prst="rect">
            <a:avLst/>
          </a:prstGeom>
        </p:spPr>
      </p:pic>
      <p:sp>
        <p:nvSpPr>
          <p:cNvPr id="40" name="Text 23"/>
          <p:cNvSpPr txBox="1"/>
          <p:nvPr/>
        </p:nvSpPr>
        <p:spPr>
          <a:xfrm>
            <a:off x="5476342" y="6334049"/>
            <a:ext cx="2244852" cy="152705"/>
          </a:xfrm>
          <a:prstGeom prst="rect">
            <a:avLst/>
          </a:prstGeom>
          <a:noFill/>
          <a:ln/>
        </p:spPr>
        <p:txBody>
          <a:bodyPr wrap="square" lIns="0" tIns="0" rIns="0" bIns="0" rtlCol="0" anchor="ctr"/>
          <a:lstStyle/>
          <a:p>
            <a:pPr marL="0" indent="0" algn="l">
              <a:buNone/>
            </a:pPr>
            <a:r>
              <a:rPr lang="en-US" sz="800" dirty="0">
                <a:solidFill>
                  <a:srgbClr val="4B5563"/>
                </a:solidFill>
                <a:latin typeface="Roboto" pitchFamily="34" charset="0"/>
                <a:ea typeface="Roboto" pitchFamily="34" charset="-122"/>
                <a:cs typeface="Roboto" pitchFamily="34" charset="-120"/>
              </a:rPr>
              <a:t>Top-k retrieval + Reranking (nếu cần).</a:t>
            </a:r>
            <a:endParaRPr lang="en-US" sz="800" dirty="0"/>
          </a:p>
        </p:txBody>
      </p:sp>
      <p:sp>
        <p:nvSpPr>
          <p:cNvPr id="42" name="Text 25"/>
          <p:cNvSpPr txBox="1"/>
          <p:nvPr/>
        </p:nvSpPr>
        <p:spPr>
          <a:xfrm>
            <a:off x="5198364" y="6552590"/>
            <a:ext cx="3715207" cy="152705"/>
          </a:xfrm>
          <a:prstGeom prst="rect">
            <a:avLst/>
          </a:prstGeom>
          <a:noFill/>
          <a:ln/>
        </p:spPr>
        <p:txBody>
          <a:bodyPr wrap="square" lIns="0" tIns="0" rIns="0" bIns="0" rtlCol="0" anchor="ctr"/>
          <a:lstStyle/>
          <a:p>
            <a:pPr marL="0" indent="0" algn="ctr">
              <a:buNone/>
            </a:pPr>
            <a:r>
              <a:rPr lang="en-US" sz="800" dirty="0">
                <a:solidFill>
                  <a:srgbClr val="5B21B6"/>
                </a:solidFill>
                <a:latin typeface="Roboto" pitchFamily="34" charset="0"/>
                <a:ea typeface="Roboto" pitchFamily="34" charset="-122"/>
                <a:cs typeface="Roboto" pitchFamily="34" charset="-120"/>
              </a:rPr>
              <a:t>Result: Relevant Context Chunks for LLM</a:t>
            </a:r>
            <a:endParaRPr lang="en-US" sz="800" dirty="0"/>
          </a:p>
        </p:txBody>
      </p:sp>
      <p:pic>
        <p:nvPicPr>
          <p:cNvPr id="43" name="Image 15" descr="preencoded.png"/>
          <p:cNvPicPr>
            <a:picLocks noChangeAspect="1"/>
          </p:cNvPicPr>
          <p:nvPr/>
        </p:nvPicPr>
        <p:blipFill>
          <a:blip r:embed="rId15"/>
          <a:srcRect/>
          <a:stretch/>
        </p:blipFill>
        <p:spPr>
          <a:xfrm>
            <a:off x="5295290" y="5245913"/>
            <a:ext cx="133502" cy="133502"/>
          </a:xfrm>
          <a:prstGeom prst="rect">
            <a:avLst/>
          </a:prstGeom>
        </p:spPr>
      </p:pic>
      <p:sp>
        <p:nvSpPr>
          <p:cNvPr id="44" name="Shape 26"/>
          <p:cNvSpPr/>
          <p:nvPr/>
        </p:nvSpPr>
        <p:spPr>
          <a:xfrm>
            <a:off x="0" y="7496251"/>
            <a:ext cx="9752990" cy="161849"/>
          </a:xfrm>
          <a:prstGeom prst="rect">
            <a:avLst/>
          </a:prstGeom>
          <a:solidFill>
            <a:srgbClr val="F9FAFB"/>
          </a:solidFill>
          <a:ln/>
        </p:spPr>
        <p:txBody>
          <a:bodyPr/>
          <a:lstStyle/>
          <a:p>
            <a:endParaRPr lang="en-US"/>
          </a:p>
        </p:txBody>
      </p:sp>
      <p:sp>
        <p:nvSpPr>
          <p:cNvPr id="45" name="Shape 27"/>
          <p:cNvSpPr/>
          <p:nvPr/>
        </p:nvSpPr>
        <p:spPr>
          <a:xfrm>
            <a:off x="0" y="7496251"/>
            <a:ext cx="9752990" cy="9144"/>
          </a:xfrm>
          <a:prstGeom prst="rect">
            <a:avLst/>
          </a:prstGeom>
          <a:solidFill>
            <a:srgbClr val="E5E7EB"/>
          </a:solidFill>
          <a:ln w="12700">
            <a:solidFill>
              <a:srgbClr val="E5E7EB">
                <a:alpha val="0"/>
              </a:srgbClr>
            </a:solidFill>
            <a:prstDash val="solid"/>
          </a:ln>
        </p:spPr>
        <p:txBody>
          <a:bodyPr/>
          <a:lstStyle/>
          <a:p>
            <a:endParaRPr lang="en-US"/>
          </a:p>
        </p:txBody>
      </p:sp>
      <p:sp>
        <p:nvSpPr>
          <p:cNvPr id="46" name="Text 28"/>
          <p:cNvSpPr txBox="1"/>
          <p:nvPr/>
        </p:nvSpPr>
        <p:spPr>
          <a:xfrm>
            <a:off x="457200" y="7505395"/>
            <a:ext cx="2176272" cy="152705"/>
          </a:xfrm>
          <a:prstGeom prst="rect">
            <a:avLst/>
          </a:prstGeom>
          <a:noFill/>
          <a:ln/>
        </p:spPr>
        <p:txBody>
          <a:bodyPr wrap="square" lIns="0" tIns="0" rIns="0" bIns="0" rtlCol="0" anchor="ctr"/>
          <a:lstStyle/>
          <a:p>
            <a:pPr marL="0" indent="0" algn="l">
              <a:buNone/>
            </a:pPr>
            <a:r>
              <a:rPr lang="en-US" sz="800" dirty="0">
                <a:solidFill>
                  <a:srgbClr val="6B7280"/>
                </a:solidFill>
                <a:latin typeface="Roboto" pitchFamily="34" charset="0"/>
                <a:ea typeface="Roboto" pitchFamily="34" charset="-122"/>
                <a:cs typeface="Roboto" pitchFamily="34" charset="-120"/>
              </a:rPr>
              <a:t>Đồ án Tốt nghiệp - Đặng Kiến Tường</a:t>
            </a:r>
            <a:endParaRPr lang="en-US" sz="800" dirty="0"/>
          </a:p>
        </p:txBody>
      </p:sp>
      <p:sp>
        <p:nvSpPr>
          <p:cNvPr id="47" name="Text 29"/>
          <p:cNvSpPr txBox="1"/>
          <p:nvPr/>
        </p:nvSpPr>
        <p:spPr>
          <a:xfrm>
            <a:off x="8913571" y="7505395"/>
            <a:ext cx="467258" cy="152705"/>
          </a:xfrm>
          <a:prstGeom prst="rect">
            <a:avLst/>
          </a:prstGeom>
          <a:noFill/>
          <a:ln/>
        </p:spPr>
        <p:txBody>
          <a:bodyPr wrap="square" lIns="0" tIns="0" rIns="0" bIns="0" rtlCol="0" anchor="ctr"/>
          <a:lstStyle/>
          <a:p>
            <a:pPr marL="0" indent="0" algn="l">
              <a:buNone/>
            </a:pPr>
            <a:r>
              <a:rPr lang="en-US" sz="800" dirty="0">
                <a:solidFill>
                  <a:srgbClr val="6B7280"/>
                </a:solidFill>
                <a:latin typeface="Roboto" pitchFamily="34" charset="0"/>
                <a:ea typeface="Roboto" pitchFamily="34" charset="-122"/>
                <a:cs typeface="Roboto" pitchFamily="34" charset="-120"/>
              </a:rPr>
              <a:t>Trang 8</a:t>
            </a:r>
            <a:endParaRPr lang="en-US" sz="800" dirty="0"/>
          </a:p>
        </p:txBody>
      </p:sp>
      <p:pic>
        <p:nvPicPr>
          <p:cNvPr id="48" name="Image 16" descr="preencoded.png"/>
          <p:cNvPicPr>
            <a:picLocks noChangeAspect="1"/>
          </p:cNvPicPr>
          <p:nvPr/>
        </p:nvPicPr>
        <p:blipFill>
          <a:blip r:embed="rId16"/>
          <a:srcRect t="-19" b="-19"/>
          <a:stretch/>
        </p:blipFill>
        <p:spPr>
          <a:xfrm>
            <a:off x="0" y="0"/>
            <a:ext cx="9752990" cy="952805"/>
          </a:xfrm>
          <a:prstGeom prst="rect">
            <a:avLst/>
          </a:prstGeom>
        </p:spPr>
      </p:pic>
      <p:sp>
        <p:nvSpPr>
          <p:cNvPr id="49" name="Text 30"/>
          <p:cNvSpPr txBox="1"/>
          <p:nvPr/>
        </p:nvSpPr>
        <p:spPr>
          <a:xfrm>
            <a:off x="895198" y="228600"/>
            <a:ext cx="2704795" cy="267005"/>
          </a:xfrm>
          <a:prstGeom prst="rect">
            <a:avLst/>
          </a:prstGeom>
          <a:noFill/>
          <a:ln/>
        </p:spPr>
        <p:txBody>
          <a:bodyPr wrap="square" lIns="0" tIns="0" rIns="0" bIns="0" rtlCol="0" anchor="ctr"/>
          <a:lstStyle/>
          <a:p>
            <a:pPr marL="0" indent="0" algn="l">
              <a:buNone/>
            </a:pPr>
            <a:r>
              <a:rPr lang="en-US" sz="1400" b="1" dirty="0">
                <a:solidFill>
                  <a:srgbClr val="1F2937"/>
                </a:solidFill>
                <a:latin typeface="Montserrat" pitchFamily="34" charset="0"/>
                <a:ea typeface="Montserrat" pitchFamily="34" charset="-122"/>
                <a:cs typeface="Montserrat" pitchFamily="34" charset="-120"/>
              </a:rPr>
              <a:t>Tiền xử lý &amp; Embedding</a:t>
            </a:r>
            <a:endParaRPr lang="en-US" sz="1400" dirty="0"/>
          </a:p>
        </p:txBody>
      </p:sp>
      <p:sp>
        <p:nvSpPr>
          <p:cNvPr id="50" name="Text 31"/>
          <p:cNvSpPr txBox="1"/>
          <p:nvPr/>
        </p:nvSpPr>
        <p:spPr>
          <a:xfrm>
            <a:off x="895198" y="495605"/>
            <a:ext cx="2704795" cy="191110"/>
          </a:xfrm>
          <a:prstGeom prst="rect">
            <a:avLst/>
          </a:prstGeom>
          <a:noFill/>
          <a:ln/>
        </p:spPr>
        <p:txBody>
          <a:bodyPr wrap="square" lIns="0" tIns="0" rIns="0" bIns="0" rtlCol="0" anchor="ctr"/>
          <a:lstStyle/>
          <a:p>
            <a:pPr marL="0" indent="0" algn="l">
              <a:buNone/>
            </a:pPr>
            <a:r>
              <a:rPr lang="en-US" sz="1000" dirty="0">
                <a:solidFill>
                  <a:srgbClr val="6B7280"/>
                </a:solidFill>
                <a:latin typeface="Roboto" pitchFamily="34" charset="0"/>
                <a:ea typeface="Roboto" pitchFamily="34" charset="-122"/>
                <a:cs typeface="Roboto" pitchFamily="34" charset="-120"/>
              </a:rPr>
              <a:t>Xây dựng Vector Database cho RAG</a:t>
            </a:r>
            <a:endParaRPr lang="en-US" sz="1000" dirty="0"/>
          </a:p>
        </p:txBody>
      </p:sp>
      <p:pic>
        <p:nvPicPr>
          <p:cNvPr id="51" name="Image 17" descr="preencoded.png"/>
          <p:cNvPicPr>
            <a:picLocks noChangeAspect="1"/>
          </p:cNvPicPr>
          <p:nvPr/>
        </p:nvPicPr>
        <p:blipFill>
          <a:blip r:embed="rId17"/>
          <a:srcRect/>
          <a:stretch/>
        </p:blipFill>
        <p:spPr>
          <a:xfrm>
            <a:off x="457200" y="302666"/>
            <a:ext cx="285293" cy="285293"/>
          </a:xfrm>
          <a:prstGeom prst="rect">
            <a:avLst/>
          </a:prstGeom>
        </p:spPr>
      </p:pic>
      <p:sp>
        <p:nvSpPr>
          <p:cNvPr id="52" name="Text 32"/>
          <p:cNvSpPr txBox="1"/>
          <p:nvPr/>
        </p:nvSpPr>
        <p:spPr>
          <a:xfrm>
            <a:off x="8978494" y="152705"/>
            <a:ext cx="476402" cy="381305"/>
          </a:xfrm>
          <a:prstGeom prst="rect">
            <a:avLst/>
          </a:prstGeom>
          <a:noFill/>
          <a:ln/>
        </p:spPr>
        <p:txBody>
          <a:bodyPr wrap="square" lIns="0" tIns="0" rIns="0" bIns="0" rtlCol="0" anchor="ctr"/>
          <a:lstStyle/>
          <a:p>
            <a:pPr marL="0" indent="0" algn="r">
              <a:buNone/>
            </a:pPr>
            <a:r>
              <a:rPr lang="en-US" sz="2600" b="1" dirty="0">
                <a:solidFill>
                  <a:srgbClr val="F3F4F6"/>
                </a:solidFill>
                <a:latin typeface="Roboto" pitchFamily="34" charset="0"/>
                <a:ea typeface="Roboto" pitchFamily="34" charset="-122"/>
                <a:cs typeface="Roboto" pitchFamily="34" charset="-120"/>
              </a:rPr>
              <a:t>08</a:t>
            </a:r>
            <a:endParaRPr lang="en-US" sz="2600" dirty="0"/>
          </a:p>
        </p:txBody>
      </p:sp>
      <p:sp>
        <p:nvSpPr>
          <p:cNvPr id="53" name="Text 6">
            <a:extLst>
              <a:ext uri="{FF2B5EF4-FFF2-40B4-BE49-F238E27FC236}">
                <a16:creationId xmlns:a16="http://schemas.microsoft.com/office/drawing/2014/main" id="{792028F9-6E7E-855D-A957-EC7EAEAE6AF0}"/>
              </a:ext>
            </a:extLst>
          </p:cNvPr>
          <p:cNvSpPr txBox="1"/>
          <p:nvPr/>
        </p:nvSpPr>
        <p:spPr>
          <a:xfrm>
            <a:off x="8913571" y="7015277"/>
            <a:ext cx="467258" cy="152705"/>
          </a:xfrm>
          <a:prstGeom prst="rect">
            <a:avLst/>
          </a:prstGeom>
          <a:noFill/>
          <a:ln/>
        </p:spPr>
        <p:txBody>
          <a:bodyPr wrap="square" lIns="0" tIns="0" rIns="0" bIns="0" rtlCol="0" anchor="ctr"/>
          <a:lstStyle/>
          <a:p>
            <a:pPr marL="0" indent="0" algn="l">
              <a:buNone/>
            </a:pPr>
            <a:r>
              <a:rPr lang="en-US" sz="800" dirty="0">
                <a:solidFill>
                  <a:srgbClr val="6B7280"/>
                </a:solidFill>
                <a:latin typeface="Roboto" pitchFamily="34" charset="0"/>
                <a:ea typeface="Roboto" pitchFamily="34" charset="-122"/>
                <a:cs typeface="Roboto" pitchFamily="34" charset="-120"/>
              </a:rPr>
              <a:t>Trang 8</a:t>
            </a:r>
            <a:endParaRPr lang="en-US" sz="8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Shape 0"/>
          <p:cNvSpPr/>
          <p:nvPr/>
        </p:nvSpPr>
        <p:spPr>
          <a:xfrm>
            <a:off x="0" y="0"/>
            <a:ext cx="9752990" cy="7315200"/>
          </a:xfrm>
          <a:prstGeom prst="rect">
            <a:avLst/>
          </a:prstGeom>
          <a:solidFill>
            <a:srgbClr val="F3F4F6"/>
          </a:solidFill>
          <a:ln w="12700">
            <a:solidFill>
              <a:srgbClr val="FFFFFF">
                <a:alpha val="0"/>
              </a:srgbClr>
            </a:solidFill>
            <a:prstDash val="solid"/>
          </a:ln>
        </p:spPr>
        <p:txBody>
          <a:bodyPr/>
          <a:lstStyle/>
          <a:p>
            <a:endParaRPr lang="en-US"/>
          </a:p>
        </p:txBody>
      </p:sp>
      <p:sp>
        <p:nvSpPr>
          <p:cNvPr id="3" name="Shape 1"/>
          <p:cNvSpPr/>
          <p:nvPr/>
        </p:nvSpPr>
        <p:spPr>
          <a:xfrm>
            <a:off x="0" y="0"/>
            <a:ext cx="9752990" cy="7315200"/>
          </a:xfrm>
          <a:prstGeom prst="rect">
            <a:avLst/>
          </a:prstGeom>
          <a:solidFill>
            <a:srgbClr val="FFFFFF"/>
          </a:solidFill>
          <a:ln w="12700">
            <a:solidFill>
              <a:srgbClr val="FFFFFF">
                <a:alpha val="0"/>
              </a:srgbClr>
            </a:solidFill>
            <a:prstDash val="solid"/>
          </a:ln>
        </p:spPr>
        <p:txBody>
          <a:bodyPr/>
          <a:lstStyle/>
          <a:p>
            <a:endParaRPr lang="en-US"/>
          </a:p>
        </p:txBody>
      </p:sp>
      <p:pic>
        <p:nvPicPr>
          <p:cNvPr id="4" name="Image 0" descr="preencoded.png"/>
          <p:cNvPicPr>
            <a:picLocks noChangeAspect="1"/>
          </p:cNvPicPr>
          <p:nvPr/>
        </p:nvPicPr>
        <p:blipFill>
          <a:blip r:embed="rId3"/>
          <a:srcRect l="-397" r="-397"/>
          <a:stretch/>
        </p:blipFill>
        <p:spPr>
          <a:xfrm>
            <a:off x="304495" y="1257300"/>
            <a:ext cx="38405" cy="2125980"/>
          </a:xfrm>
          <a:prstGeom prst="rect">
            <a:avLst/>
          </a:prstGeom>
        </p:spPr>
      </p:pic>
      <p:sp>
        <p:nvSpPr>
          <p:cNvPr id="5" name="Text 2"/>
          <p:cNvSpPr txBox="1"/>
          <p:nvPr/>
        </p:nvSpPr>
        <p:spPr>
          <a:xfrm>
            <a:off x="457200" y="1257300"/>
            <a:ext cx="4343400" cy="305410"/>
          </a:xfrm>
          <a:prstGeom prst="rect">
            <a:avLst/>
          </a:prstGeom>
          <a:noFill/>
          <a:ln/>
        </p:spPr>
        <p:txBody>
          <a:bodyPr wrap="square" lIns="0" tIns="0" rIns="0" bIns="0" rtlCol="0" anchor="ctr"/>
          <a:lstStyle/>
          <a:p>
            <a:pPr marL="0" indent="0" algn="l">
              <a:buNone/>
            </a:pPr>
            <a:r>
              <a:rPr lang="en-US" sz="1000" b="1" dirty="0">
                <a:solidFill>
                  <a:srgbClr val="FFFFFF"/>
                </a:solidFill>
                <a:latin typeface="Montserrat" pitchFamily="34" charset="0"/>
                <a:ea typeface="Montserrat" pitchFamily="34" charset="-122"/>
                <a:cs typeface="Montserrat" pitchFamily="34" charset="-120"/>
              </a:rPr>
              <a:t>1</a:t>
            </a:r>
            <a:r>
              <a:rPr lang="en-US" sz="1300" b="1" dirty="0">
                <a:solidFill>
                  <a:srgbClr val="374151"/>
                </a:solidFill>
                <a:latin typeface="Montserrat" pitchFamily="34" charset="0"/>
                <a:ea typeface="Montserrat" pitchFamily="34" charset="-122"/>
                <a:cs typeface="Montserrat" pitchFamily="34" charset="-120"/>
              </a:rPr>
              <a:t> Truy xuất (Retriever) </a:t>
            </a:r>
            <a:endParaRPr lang="en-US" sz="1300" dirty="0"/>
          </a:p>
        </p:txBody>
      </p:sp>
      <p:pic>
        <p:nvPicPr>
          <p:cNvPr id="6" name="Image 1" descr="preencoded.png"/>
          <p:cNvPicPr>
            <a:picLocks noChangeAspect="1"/>
          </p:cNvPicPr>
          <p:nvPr/>
        </p:nvPicPr>
        <p:blipFill>
          <a:blip r:embed="rId4"/>
          <a:srcRect l="-14" r="-14"/>
          <a:stretch/>
        </p:blipFill>
        <p:spPr>
          <a:xfrm>
            <a:off x="457200" y="1676095"/>
            <a:ext cx="4229100" cy="1706270"/>
          </a:xfrm>
          <a:prstGeom prst="rect">
            <a:avLst/>
          </a:prstGeom>
        </p:spPr>
      </p:pic>
      <p:pic>
        <p:nvPicPr>
          <p:cNvPr id="7" name="Image 2" descr="preencoded.png"/>
          <p:cNvPicPr>
            <a:picLocks noChangeAspect="1"/>
          </p:cNvPicPr>
          <p:nvPr/>
        </p:nvPicPr>
        <p:blipFill>
          <a:blip r:embed="rId5"/>
          <a:srcRect t="-43" b="-43"/>
          <a:stretch/>
        </p:blipFill>
        <p:spPr>
          <a:xfrm>
            <a:off x="647395" y="1867205"/>
            <a:ext cx="133502" cy="152705"/>
          </a:xfrm>
          <a:prstGeom prst="rect">
            <a:avLst/>
          </a:prstGeom>
        </p:spPr>
      </p:pic>
      <p:sp>
        <p:nvSpPr>
          <p:cNvPr id="8" name="Text 3"/>
          <p:cNvSpPr txBox="1"/>
          <p:nvPr/>
        </p:nvSpPr>
        <p:spPr>
          <a:xfrm>
            <a:off x="895198" y="1828800"/>
            <a:ext cx="3753612" cy="191110"/>
          </a:xfrm>
          <a:prstGeom prst="rect">
            <a:avLst/>
          </a:prstGeom>
          <a:noFill/>
          <a:ln/>
        </p:spPr>
        <p:txBody>
          <a:bodyPr wrap="square" lIns="0" tIns="0" rIns="0" bIns="0" rtlCol="0" anchor="ctr"/>
          <a:lstStyle/>
          <a:p>
            <a:pPr marL="0" indent="0" algn="l">
              <a:buNone/>
            </a:pPr>
            <a:r>
              <a:rPr lang="en-US" sz="1000" b="1" dirty="0">
                <a:solidFill>
                  <a:srgbClr val="1F2937"/>
                </a:solidFill>
                <a:latin typeface="Roboto" pitchFamily="34" charset="0"/>
                <a:ea typeface="Roboto" pitchFamily="34" charset="-122"/>
                <a:cs typeface="Roboto" pitchFamily="34" charset="-120"/>
              </a:rPr>
              <a:t>Semantic Search + Metadata Filter</a:t>
            </a:r>
            <a:endParaRPr lang="en-US" sz="1000" dirty="0"/>
          </a:p>
        </p:txBody>
      </p:sp>
      <p:sp>
        <p:nvSpPr>
          <p:cNvPr id="9" name="Text 4"/>
          <p:cNvSpPr txBox="1"/>
          <p:nvPr/>
        </p:nvSpPr>
        <p:spPr>
          <a:xfrm>
            <a:off x="895198" y="2057400"/>
            <a:ext cx="3715207" cy="305410"/>
          </a:xfrm>
          <a:prstGeom prst="rect">
            <a:avLst/>
          </a:prstGeom>
          <a:noFill/>
          <a:ln/>
        </p:spPr>
        <p:txBody>
          <a:bodyPr wrap="square" lIns="0" tIns="0" rIns="0" bIns="0" rtlCol="0" anchor="t"/>
          <a:lstStyle/>
          <a:p>
            <a:pPr marL="0" indent="0" algn="l">
              <a:buNone/>
            </a:pPr>
            <a:r>
              <a:rPr lang="en-US" sz="800" dirty="0">
                <a:solidFill>
                  <a:srgbClr val="4B5563"/>
                </a:solidFill>
                <a:latin typeface="Roboto" pitchFamily="34" charset="0"/>
                <a:ea typeface="Roboto" pitchFamily="34" charset="-122"/>
                <a:cs typeface="Roboto" pitchFamily="34" charset="-120"/>
              </a:rPr>
              <a:t>Kết hợp tìm kiếm vector (Embeddings) và lọc theo loại sự cố để tăng độ chính xác.</a:t>
            </a:r>
            <a:endParaRPr lang="en-US" sz="800" dirty="0"/>
          </a:p>
        </p:txBody>
      </p:sp>
      <p:sp>
        <p:nvSpPr>
          <p:cNvPr id="10" name="Shape 5"/>
          <p:cNvSpPr/>
          <p:nvPr/>
        </p:nvSpPr>
        <p:spPr>
          <a:xfrm>
            <a:off x="647395" y="2438705"/>
            <a:ext cx="3886200" cy="800100"/>
          </a:xfrm>
          <a:prstGeom prst="roundRect">
            <a:avLst>
              <a:gd name="adj" fmla="val 5442"/>
            </a:avLst>
          </a:prstGeom>
          <a:solidFill>
            <a:srgbClr val="1E293B"/>
          </a:solidFill>
          <a:ln w="12700">
            <a:solidFill>
              <a:srgbClr val="FFFFFF">
                <a:alpha val="0"/>
              </a:srgbClr>
            </a:solidFill>
            <a:prstDash val="solid"/>
          </a:ln>
        </p:spPr>
        <p:txBody>
          <a:bodyPr/>
          <a:lstStyle/>
          <a:p>
            <a:endParaRPr lang="en-US"/>
          </a:p>
        </p:txBody>
      </p:sp>
      <p:sp>
        <p:nvSpPr>
          <p:cNvPr id="11" name="Text 6"/>
          <p:cNvSpPr txBox="1"/>
          <p:nvPr/>
        </p:nvSpPr>
        <p:spPr>
          <a:xfrm>
            <a:off x="724205" y="2514600"/>
            <a:ext cx="3848710" cy="162763"/>
          </a:xfrm>
          <a:prstGeom prst="rect">
            <a:avLst/>
          </a:prstGeom>
          <a:noFill/>
          <a:ln/>
        </p:spPr>
        <p:txBody>
          <a:bodyPr wrap="square" lIns="0" tIns="0" rIns="0" bIns="0" rtlCol="0" anchor="ctr"/>
          <a:lstStyle/>
          <a:p>
            <a:pPr marL="0" indent="0" algn="l">
              <a:buNone/>
            </a:pPr>
            <a:r>
              <a:rPr lang="en-US" sz="800" dirty="0">
                <a:solidFill>
                  <a:srgbClr val="9CA3AF"/>
                </a:solidFill>
                <a:latin typeface="Consolas" pitchFamily="34" charset="0"/>
                <a:ea typeface="Consolas" pitchFamily="34" charset="-122"/>
                <a:cs typeface="Consolas" pitchFamily="34" charset="-120"/>
              </a:rPr>
              <a:t>// Example Query</a:t>
            </a:r>
            <a:endParaRPr lang="en-US" sz="800" dirty="0"/>
          </a:p>
        </p:txBody>
      </p:sp>
      <p:sp>
        <p:nvSpPr>
          <p:cNvPr id="12" name="Text 7"/>
          <p:cNvSpPr txBox="1"/>
          <p:nvPr/>
        </p:nvSpPr>
        <p:spPr>
          <a:xfrm>
            <a:off x="724205" y="2674620"/>
            <a:ext cx="3848710" cy="162763"/>
          </a:xfrm>
          <a:prstGeom prst="rect">
            <a:avLst/>
          </a:prstGeom>
          <a:noFill/>
          <a:ln/>
        </p:spPr>
        <p:txBody>
          <a:bodyPr wrap="square" lIns="0" tIns="0" rIns="0" bIns="0" rtlCol="0" anchor="ctr"/>
          <a:lstStyle/>
          <a:p>
            <a:pPr marL="0" indent="0" algn="l">
              <a:buNone/>
            </a:pPr>
            <a:r>
              <a:rPr lang="en-US" sz="800" dirty="0">
                <a:solidFill>
                  <a:srgbClr val="E2E8F0"/>
                </a:solidFill>
                <a:latin typeface="Consolas" pitchFamily="34" charset="0"/>
                <a:ea typeface="Consolas" pitchFamily="34" charset="-122"/>
                <a:cs typeface="Consolas" pitchFamily="34" charset="-120"/>
              </a:rPr>
              <a:t>filter: { type: "MEDICAL", category: "BURN" }</a:t>
            </a:r>
            <a:endParaRPr lang="en-US" sz="800" dirty="0"/>
          </a:p>
        </p:txBody>
      </p:sp>
      <p:sp>
        <p:nvSpPr>
          <p:cNvPr id="13" name="Text 8"/>
          <p:cNvSpPr txBox="1"/>
          <p:nvPr/>
        </p:nvSpPr>
        <p:spPr>
          <a:xfrm>
            <a:off x="724205" y="2834640"/>
            <a:ext cx="3848710" cy="162763"/>
          </a:xfrm>
          <a:prstGeom prst="rect">
            <a:avLst/>
          </a:prstGeom>
          <a:noFill/>
          <a:ln/>
        </p:spPr>
        <p:txBody>
          <a:bodyPr wrap="square" lIns="0" tIns="0" rIns="0" bIns="0" rtlCol="0" anchor="ctr"/>
          <a:lstStyle/>
          <a:p>
            <a:pPr marL="0" indent="0" algn="l">
              <a:buNone/>
            </a:pPr>
            <a:r>
              <a:rPr lang="en-US" sz="800" dirty="0">
                <a:solidFill>
                  <a:srgbClr val="E2E8F0"/>
                </a:solidFill>
                <a:latin typeface="Consolas" pitchFamily="34" charset="0"/>
                <a:ea typeface="Consolas" pitchFamily="34" charset="-122"/>
                <a:cs typeface="Consolas" pitchFamily="34" charset="-120"/>
              </a:rPr>
              <a:t>vector: [0.021, -0.015, ..., 0.056]</a:t>
            </a:r>
            <a:endParaRPr lang="en-US" sz="800" dirty="0"/>
          </a:p>
        </p:txBody>
      </p:sp>
      <p:sp>
        <p:nvSpPr>
          <p:cNvPr id="14" name="Text 9"/>
          <p:cNvSpPr txBox="1"/>
          <p:nvPr/>
        </p:nvSpPr>
        <p:spPr>
          <a:xfrm>
            <a:off x="724205" y="2994660"/>
            <a:ext cx="3848710" cy="162763"/>
          </a:xfrm>
          <a:prstGeom prst="rect">
            <a:avLst/>
          </a:prstGeom>
          <a:noFill/>
          <a:ln/>
        </p:spPr>
        <p:txBody>
          <a:bodyPr wrap="square" lIns="0" tIns="0" rIns="0" bIns="0" rtlCol="0" anchor="ctr"/>
          <a:lstStyle/>
          <a:p>
            <a:pPr marL="0" indent="0" algn="l">
              <a:buNone/>
            </a:pPr>
            <a:r>
              <a:rPr lang="en-US" sz="800" dirty="0">
                <a:solidFill>
                  <a:srgbClr val="E2E8F0"/>
                </a:solidFill>
                <a:latin typeface="Consolas" pitchFamily="34" charset="0"/>
                <a:ea typeface="Consolas" pitchFamily="34" charset="-122"/>
                <a:cs typeface="Consolas" pitchFamily="34" charset="-120"/>
              </a:rPr>
              <a:t>top_k: 3</a:t>
            </a:r>
            <a:endParaRPr lang="en-US" sz="800" dirty="0"/>
          </a:p>
        </p:txBody>
      </p:sp>
      <p:pic>
        <p:nvPicPr>
          <p:cNvPr id="15" name="Image 3" descr="preencoded.png"/>
          <p:cNvPicPr>
            <a:picLocks noChangeAspect="1"/>
          </p:cNvPicPr>
          <p:nvPr/>
        </p:nvPicPr>
        <p:blipFill>
          <a:blip r:embed="rId6"/>
          <a:srcRect l="-405" r="-405"/>
          <a:stretch/>
        </p:blipFill>
        <p:spPr>
          <a:xfrm>
            <a:off x="304495" y="3611880"/>
            <a:ext cx="38405" cy="3641141"/>
          </a:xfrm>
          <a:prstGeom prst="rect">
            <a:avLst/>
          </a:prstGeom>
        </p:spPr>
      </p:pic>
      <p:sp>
        <p:nvSpPr>
          <p:cNvPr id="16" name="Text 10"/>
          <p:cNvSpPr txBox="1"/>
          <p:nvPr/>
        </p:nvSpPr>
        <p:spPr>
          <a:xfrm>
            <a:off x="457200" y="3611880"/>
            <a:ext cx="4343400" cy="305410"/>
          </a:xfrm>
          <a:prstGeom prst="rect">
            <a:avLst/>
          </a:prstGeom>
          <a:noFill/>
          <a:ln/>
        </p:spPr>
        <p:txBody>
          <a:bodyPr wrap="square" lIns="0" tIns="0" rIns="0" bIns="0" rtlCol="0" anchor="ctr"/>
          <a:lstStyle/>
          <a:p>
            <a:pPr marL="0" indent="0" algn="l">
              <a:buNone/>
            </a:pPr>
            <a:r>
              <a:rPr lang="en-US" sz="1000" b="1" dirty="0">
                <a:solidFill>
                  <a:srgbClr val="FFFFFF"/>
                </a:solidFill>
                <a:latin typeface="Montserrat" pitchFamily="34" charset="0"/>
                <a:ea typeface="Montserrat" pitchFamily="34" charset="-122"/>
                <a:cs typeface="Montserrat" pitchFamily="34" charset="-120"/>
              </a:rPr>
              <a:t>2</a:t>
            </a:r>
            <a:r>
              <a:rPr lang="en-US" sz="1300" b="1" dirty="0">
                <a:solidFill>
                  <a:srgbClr val="374151"/>
                </a:solidFill>
                <a:latin typeface="Montserrat" pitchFamily="34" charset="0"/>
                <a:ea typeface="Montserrat" pitchFamily="34" charset="-122"/>
                <a:cs typeface="Montserrat" pitchFamily="34" charset="-120"/>
              </a:rPr>
              <a:t> Prompt Engineering </a:t>
            </a:r>
            <a:endParaRPr lang="en-US" sz="1300" dirty="0"/>
          </a:p>
        </p:txBody>
      </p:sp>
      <p:pic>
        <p:nvPicPr>
          <p:cNvPr id="17" name="Image 4" descr="preencoded.png"/>
          <p:cNvPicPr>
            <a:picLocks noChangeAspect="1"/>
          </p:cNvPicPr>
          <p:nvPr/>
        </p:nvPicPr>
        <p:blipFill>
          <a:blip r:embed="rId7"/>
          <a:srcRect l="-5" r="-5"/>
          <a:stretch/>
        </p:blipFill>
        <p:spPr>
          <a:xfrm>
            <a:off x="457200" y="4030676"/>
            <a:ext cx="4229100" cy="2116836"/>
          </a:xfrm>
          <a:prstGeom prst="rect">
            <a:avLst/>
          </a:prstGeom>
        </p:spPr>
      </p:pic>
      <p:pic>
        <p:nvPicPr>
          <p:cNvPr id="18" name="Image 5" descr="preencoded.png"/>
          <p:cNvPicPr>
            <a:picLocks noChangeAspect="1"/>
          </p:cNvPicPr>
          <p:nvPr/>
        </p:nvPicPr>
        <p:blipFill>
          <a:blip r:embed="rId8"/>
          <a:srcRect t="-234" b="-234"/>
          <a:stretch/>
        </p:blipFill>
        <p:spPr>
          <a:xfrm>
            <a:off x="647395" y="4202582"/>
            <a:ext cx="170993" cy="152705"/>
          </a:xfrm>
          <a:prstGeom prst="rect">
            <a:avLst/>
          </a:prstGeom>
        </p:spPr>
      </p:pic>
      <p:sp>
        <p:nvSpPr>
          <p:cNvPr id="19" name="Text 11"/>
          <p:cNvSpPr txBox="1"/>
          <p:nvPr/>
        </p:nvSpPr>
        <p:spPr>
          <a:xfrm>
            <a:off x="895198" y="4183380"/>
            <a:ext cx="1553566" cy="191110"/>
          </a:xfrm>
          <a:prstGeom prst="rect">
            <a:avLst/>
          </a:prstGeom>
          <a:noFill/>
          <a:ln/>
        </p:spPr>
        <p:txBody>
          <a:bodyPr wrap="square" lIns="0" tIns="0" rIns="0" bIns="0" rtlCol="0" anchor="ctr"/>
          <a:lstStyle/>
          <a:p>
            <a:pPr marL="0" indent="0" algn="l">
              <a:buNone/>
            </a:pPr>
            <a:r>
              <a:rPr lang="en-US" sz="1000" b="1" dirty="0">
                <a:solidFill>
                  <a:srgbClr val="1F2937"/>
                </a:solidFill>
                <a:latin typeface="Roboto" pitchFamily="34" charset="0"/>
                <a:ea typeface="Roboto" pitchFamily="34" charset="-122"/>
                <a:cs typeface="Roboto" pitchFamily="34" charset="-120"/>
              </a:rPr>
              <a:t>Chiến lược Grounding</a:t>
            </a:r>
            <a:endParaRPr lang="en-US" sz="1000" dirty="0"/>
          </a:p>
        </p:txBody>
      </p:sp>
      <p:pic>
        <p:nvPicPr>
          <p:cNvPr id="20" name="Image 6" descr="preencoded.png"/>
          <p:cNvPicPr>
            <a:picLocks noChangeAspect="1"/>
          </p:cNvPicPr>
          <p:nvPr/>
        </p:nvPicPr>
        <p:blipFill>
          <a:blip r:embed="rId9"/>
          <a:srcRect t="-1100" b="-1100"/>
          <a:stretch/>
        </p:blipFill>
        <p:spPr>
          <a:xfrm>
            <a:off x="647395" y="4526280"/>
            <a:ext cx="114300" cy="133502"/>
          </a:xfrm>
          <a:prstGeom prst="rect">
            <a:avLst/>
          </a:prstGeom>
        </p:spPr>
      </p:pic>
      <p:sp>
        <p:nvSpPr>
          <p:cNvPr id="21" name="Text 12"/>
          <p:cNvSpPr txBox="1"/>
          <p:nvPr/>
        </p:nvSpPr>
        <p:spPr>
          <a:xfrm>
            <a:off x="838505" y="4716475"/>
            <a:ext cx="3771900" cy="305410"/>
          </a:xfrm>
          <a:prstGeom prst="rect">
            <a:avLst/>
          </a:prstGeom>
          <a:noFill/>
          <a:ln/>
        </p:spPr>
        <p:txBody>
          <a:bodyPr wrap="square" lIns="0" tIns="0" rIns="0" bIns="0" rtlCol="0" anchor="t"/>
          <a:lstStyle/>
          <a:p>
            <a:pPr marL="0" indent="0" algn="l">
              <a:buNone/>
            </a:pPr>
            <a:r>
              <a:rPr lang="en-US" sz="800" dirty="0">
                <a:solidFill>
                  <a:srgbClr val="4B5563"/>
                </a:solidFill>
                <a:latin typeface="Roboto" pitchFamily="34" charset="0"/>
                <a:ea typeface="Roboto" pitchFamily="34" charset="-122"/>
                <a:cs typeface="Roboto" pitchFamily="34" charset="-120"/>
              </a:rPr>
              <a:t>"Trả lời CHỈ dựa trên thông tin được cung cấp dưới đây. Nếu không tìm thấy, hãy trả lời 'Tôi không biết'."</a:t>
            </a:r>
            <a:endParaRPr lang="en-US" sz="800" dirty="0"/>
          </a:p>
        </p:txBody>
      </p:sp>
      <p:pic>
        <p:nvPicPr>
          <p:cNvPr id="22" name="Image 7" descr="preencoded.png"/>
          <p:cNvPicPr>
            <a:picLocks noChangeAspect="1"/>
          </p:cNvPicPr>
          <p:nvPr/>
        </p:nvPicPr>
        <p:blipFill>
          <a:blip r:embed="rId10"/>
          <a:srcRect t="-1100" b="-1100"/>
          <a:stretch/>
        </p:blipFill>
        <p:spPr>
          <a:xfrm>
            <a:off x="647395" y="5173675"/>
            <a:ext cx="114300" cy="133502"/>
          </a:xfrm>
          <a:prstGeom prst="rect">
            <a:avLst/>
          </a:prstGeom>
        </p:spPr>
      </p:pic>
      <p:sp>
        <p:nvSpPr>
          <p:cNvPr id="23" name="Text 13"/>
          <p:cNvSpPr txBox="1"/>
          <p:nvPr/>
        </p:nvSpPr>
        <p:spPr>
          <a:xfrm>
            <a:off x="838505" y="5363870"/>
            <a:ext cx="4145890" cy="152705"/>
          </a:xfrm>
          <a:prstGeom prst="rect">
            <a:avLst/>
          </a:prstGeom>
          <a:noFill/>
          <a:ln/>
        </p:spPr>
        <p:txBody>
          <a:bodyPr wrap="square" lIns="0" tIns="0" rIns="0" bIns="0" rtlCol="0" anchor="ctr"/>
          <a:lstStyle/>
          <a:p>
            <a:pPr marL="0" indent="0" algn="l">
              <a:buNone/>
            </a:pPr>
            <a:r>
              <a:rPr lang="en-US" sz="800" dirty="0">
                <a:solidFill>
                  <a:srgbClr val="4B5563"/>
                </a:solidFill>
                <a:latin typeface="Roboto" pitchFamily="34" charset="0"/>
                <a:ea typeface="Roboto" pitchFamily="34" charset="-122"/>
                <a:cs typeface="Roboto" pitchFamily="34" charset="-120"/>
              </a:rPr>
              <a:t>Bắt buộc trích dẫn tên tài liệu và số trang (Ví dụ: [TaiLieuSoCuu-p12]).</a:t>
            </a:r>
            <a:endParaRPr lang="en-US" sz="800" dirty="0"/>
          </a:p>
        </p:txBody>
      </p:sp>
      <p:pic>
        <p:nvPicPr>
          <p:cNvPr id="24" name="Image 8" descr="preencoded.png"/>
          <p:cNvPicPr>
            <a:picLocks noChangeAspect="1"/>
          </p:cNvPicPr>
          <p:nvPr/>
        </p:nvPicPr>
        <p:blipFill>
          <a:blip r:embed="rId11"/>
          <a:srcRect l="-1233" r="-1233"/>
          <a:stretch/>
        </p:blipFill>
        <p:spPr>
          <a:xfrm>
            <a:off x="647395" y="5669280"/>
            <a:ext cx="170993" cy="133502"/>
          </a:xfrm>
          <a:prstGeom prst="rect">
            <a:avLst/>
          </a:prstGeom>
        </p:spPr>
      </p:pic>
      <p:sp>
        <p:nvSpPr>
          <p:cNvPr id="25" name="Text 14"/>
          <p:cNvSpPr txBox="1"/>
          <p:nvPr/>
        </p:nvSpPr>
        <p:spPr>
          <a:xfrm>
            <a:off x="895198" y="5859475"/>
            <a:ext cx="3685946" cy="152705"/>
          </a:xfrm>
          <a:prstGeom prst="rect">
            <a:avLst/>
          </a:prstGeom>
          <a:noFill/>
          <a:ln/>
        </p:spPr>
        <p:txBody>
          <a:bodyPr wrap="square" lIns="0" tIns="0" rIns="0" bIns="0" rtlCol="0" anchor="ctr"/>
          <a:lstStyle/>
          <a:p>
            <a:pPr marL="0" indent="0" algn="l">
              <a:buNone/>
            </a:pPr>
            <a:r>
              <a:rPr lang="en-US" sz="800" dirty="0">
                <a:solidFill>
                  <a:srgbClr val="4B5563"/>
                </a:solidFill>
                <a:latin typeface="Roboto" pitchFamily="34" charset="0"/>
                <a:ea typeface="Roboto" pitchFamily="34" charset="-122"/>
                <a:cs typeface="Roboto" pitchFamily="34" charset="-120"/>
              </a:rPr>
              <a:t>Không tự ý đưa ra lời khuyên y tế ngoài tài liệu đã kiểm duyệt.</a:t>
            </a:r>
            <a:endParaRPr lang="en-US" sz="800" dirty="0"/>
          </a:p>
        </p:txBody>
      </p:sp>
      <p:pic>
        <p:nvPicPr>
          <p:cNvPr id="26" name="Image 9" descr="preencoded.png"/>
          <p:cNvPicPr>
            <a:picLocks noChangeAspect="1"/>
          </p:cNvPicPr>
          <p:nvPr/>
        </p:nvPicPr>
        <p:blipFill>
          <a:blip r:embed="rId12"/>
          <a:srcRect l="-405" r="-405"/>
          <a:stretch/>
        </p:blipFill>
        <p:spPr>
          <a:xfrm>
            <a:off x="4914900" y="1257300"/>
            <a:ext cx="38405" cy="2428646"/>
          </a:xfrm>
          <a:prstGeom prst="rect">
            <a:avLst/>
          </a:prstGeom>
        </p:spPr>
      </p:pic>
      <p:sp>
        <p:nvSpPr>
          <p:cNvPr id="27" name="Text 15"/>
          <p:cNvSpPr txBox="1"/>
          <p:nvPr/>
        </p:nvSpPr>
        <p:spPr>
          <a:xfrm>
            <a:off x="5066690" y="1257300"/>
            <a:ext cx="4343400" cy="305410"/>
          </a:xfrm>
          <a:prstGeom prst="rect">
            <a:avLst/>
          </a:prstGeom>
          <a:noFill/>
          <a:ln/>
        </p:spPr>
        <p:txBody>
          <a:bodyPr wrap="square" lIns="0" tIns="0" rIns="0" bIns="0" rtlCol="0" anchor="ctr"/>
          <a:lstStyle/>
          <a:p>
            <a:pPr marL="0" indent="0" algn="l">
              <a:buNone/>
            </a:pPr>
            <a:r>
              <a:rPr lang="en-US" sz="1000" b="1" dirty="0">
                <a:solidFill>
                  <a:srgbClr val="FFFFFF"/>
                </a:solidFill>
                <a:latin typeface="Montserrat" pitchFamily="34" charset="0"/>
                <a:ea typeface="Montserrat" pitchFamily="34" charset="-122"/>
                <a:cs typeface="Montserrat" pitchFamily="34" charset="-120"/>
              </a:rPr>
              <a:t>3</a:t>
            </a:r>
            <a:r>
              <a:rPr lang="en-US" sz="1300" b="1" dirty="0">
                <a:solidFill>
                  <a:srgbClr val="374151"/>
                </a:solidFill>
                <a:latin typeface="Montserrat" pitchFamily="34" charset="0"/>
                <a:ea typeface="Montserrat" pitchFamily="34" charset="-122"/>
                <a:cs typeface="Montserrat" pitchFamily="34" charset="-120"/>
              </a:rPr>
              <a:t> Tạo sinh (Generation) </a:t>
            </a:r>
            <a:endParaRPr lang="en-US" sz="1300" dirty="0"/>
          </a:p>
        </p:txBody>
      </p:sp>
      <p:pic>
        <p:nvPicPr>
          <p:cNvPr id="28" name="Image 10" descr="preencoded.png"/>
          <p:cNvPicPr>
            <a:picLocks noChangeAspect="1"/>
          </p:cNvPicPr>
          <p:nvPr/>
        </p:nvPicPr>
        <p:blipFill>
          <a:blip r:embed="rId13"/>
          <a:srcRect t="-2" b="-2"/>
          <a:stretch/>
        </p:blipFill>
        <p:spPr>
          <a:xfrm>
            <a:off x="5066690" y="1676095"/>
            <a:ext cx="4229100" cy="2009851"/>
          </a:xfrm>
          <a:prstGeom prst="rect">
            <a:avLst/>
          </a:prstGeom>
        </p:spPr>
      </p:pic>
      <p:sp>
        <p:nvSpPr>
          <p:cNvPr id="29" name="Shape 16"/>
          <p:cNvSpPr/>
          <p:nvPr/>
        </p:nvSpPr>
        <p:spPr>
          <a:xfrm>
            <a:off x="8541410" y="1686154"/>
            <a:ext cx="752551" cy="304495"/>
          </a:xfrm>
          <a:prstGeom prst="rect">
            <a:avLst/>
          </a:prstGeom>
          <a:noFill/>
          <a:ln/>
        </p:spPr>
        <p:txBody>
          <a:bodyPr/>
          <a:lstStyle/>
          <a:p>
            <a:endParaRPr lang="en-US"/>
          </a:p>
        </p:txBody>
      </p:sp>
      <p:sp>
        <p:nvSpPr>
          <p:cNvPr id="30" name="Text 17"/>
          <p:cNvSpPr/>
          <p:nvPr/>
        </p:nvSpPr>
        <p:spPr>
          <a:xfrm>
            <a:off x="8541410" y="1686154"/>
            <a:ext cx="752551" cy="305410"/>
          </a:xfrm>
          <a:prstGeom prst="rect">
            <a:avLst/>
          </a:prstGeom>
          <a:solidFill>
            <a:srgbClr val="D1FAE5"/>
          </a:solidFill>
          <a:ln>
            <a:solidFill>
              <a:srgbClr val="FFFFFF">
                <a:alpha val="0"/>
              </a:srgbClr>
            </a:solidFill>
          </a:ln>
        </p:spPr>
        <p:txBody>
          <a:bodyPr wrap="square" lIns="0" tIns="0" rIns="0" bIns="0" rtlCol="0" anchor="ctr"/>
          <a:lstStyle/>
          <a:p>
            <a:pPr marL="0" indent="0" algn="ctr">
              <a:buNone/>
            </a:pPr>
            <a:r>
              <a:rPr lang="en-US" sz="1100" b="1" dirty="0">
                <a:solidFill>
                  <a:srgbClr val="065F46"/>
                </a:solidFill>
                <a:latin typeface="Roboto" pitchFamily="34" charset="0"/>
                <a:ea typeface="Roboto" pitchFamily="34" charset="-122"/>
                <a:cs typeface="Roboto" pitchFamily="34" charset="-120"/>
              </a:rPr>
              <a:t>OUTPUT</a:t>
            </a:r>
            <a:endParaRPr lang="en-US" sz="1100" dirty="0"/>
          </a:p>
        </p:txBody>
      </p:sp>
      <p:pic>
        <p:nvPicPr>
          <p:cNvPr id="31" name="Image 11" descr="preencoded.png"/>
          <p:cNvPicPr>
            <a:picLocks noChangeAspect="1"/>
          </p:cNvPicPr>
          <p:nvPr/>
        </p:nvPicPr>
        <p:blipFill>
          <a:blip r:embed="rId14"/>
          <a:srcRect/>
          <a:stretch/>
        </p:blipFill>
        <p:spPr>
          <a:xfrm>
            <a:off x="5229454" y="1876349"/>
            <a:ext cx="152705" cy="152705"/>
          </a:xfrm>
          <a:prstGeom prst="rect">
            <a:avLst/>
          </a:prstGeom>
        </p:spPr>
      </p:pic>
      <p:sp>
        <p:nvSpPr>
          <p:cNvPr id="32" name="Text 18"/>
          <p:cNvSpPr txBox="1"/>
          <p:nvPr/>
        </p:nvSpPr>
        <p:spPr>
          <a:xfrm>
            <a:off x="5458054" y="1837944"/>
            <a:ext cx="2641702" cy="191110"/>
          </a:xfrm>
          <a:prstGeom prst="rect">
            <a:avLst/>
          </a:prstGeom>
          <a:noFill/>
          <a:ln/>
        </p:spPr>
        <p:txBody>
          <a:bodyPr wrap="square" lIns="0" tIns="0" rIns="0" bIns="0" rtlCol="0" anchor="ctr"/>
          <a:lstStyle/>
          <a:p>
            <a:pPr marL="0" indent="0" algn="l">
              <a:buNone/>
            </a:pPr>
            <a:r>
              <a:rPr lang="en-US" sz="1000" b="1" dirty="0">
                <a:solidFill>
                  <a:srgbClr val="1F2937"/>
                </a:solidFill>
                <a:latin typeface="Roboto" pitchFamily="34" charset="0"/>
                <a:ea typeface="Roboto" pitchFamily="34" charset="-122"/>
                <a:cs typeface="Roboto" pitchFamily="34" charset="-120"/>
              </a:rPr>
              <a:t>Hướng dẫn từng bước (Step-by-step)</a:t>
            </a:r>
            <a:endParaRPr lang="en-US" sz="1000" dirty="0"/>
          </a:p>
        </p:txBody>
      </p:sp>
      <p:sp>
        <p:nvSpPr>
          <p:cNvPr id="33" name="Shape 19"/>
          <p:cNvSpPr/>
          <p:nvPr/>
        </p:nvSpPr>
        <p:spPr>
          <a:xfrm>
            <a:off x="5229454" y="2104949"/>
            <a:ext cx="3905402" cy="1419149"/>
          </a:xfrm>
          <a:prstGeom prst="rect">
            <a:avLst/>
          </a:prstGeom>
          <a:noFill/>
          <a:ln/>
        </p:spPr>
        <p:txBody>
          <a:bodyPr/>
          <a:lstStyle/>
          <a:p>
            <a:endParaRPr lang="en-US"/>
          </a:p>
        </p:txBody>
      </p:sp>
      <p:sp>
        <p:nvSpPr>
          <p:cNvPr id="34" name="Text 20"/>
          <p:cNvSpPr/>
          <p:nvPr/>
        </p:nvSpPr>
        <p:spPr>
          <a:xfrm>
            <a:off x="5229454" y="2104949"/>
            <a:ext cx="3905402" cy="1420063"/>
          </a:xfrm>
          <a:prstGeom prst="rect">
            <a:avLst/>
          </a:prstGeom>
          <a:solidFill>
            <a:srgbClr val="F9FAFB"/>
          </a:solidFill>
          <a:ln w="12700">
            <a:solidFill>
              <a:srgbClr val="10B981"/>
            </a:solidFill>
          </a:ln>
        </p:spPr>
        <p:txBody>
          <a:bodyPr wrap="square" lIns="0" tIns="0" rIns="0" bIns="0" rtlCol="0" anchor="ctr"/>
          <a:lstStyle/>
          <a:p>
            <a:pPr marL="0" indent="0" algn="ctr">
              <a:buNone/>
            </a:pPr>
            <a:r>
              <a:rPr lang="en-US" sz="800" b="1" dirty="0">
                <a:solidFill>
                  <a:srgbClr val="047857"/>
                </a:solidFill>
                <a:latin typeface="Roboto" pitchFamily="34" charset="0"/>
                <a:ea typeface="Roboto" pitchFamily="34" charset="-122"/>
                <a:cs typeface="Roboto" pitchFamily="34" charset="-120"/>
              </a:rPr>
              <a:t>Sơ cứu vết bỏng nhiệt:</a:t>
            </a:r>
            <a:endParaRPr lang="en-US" sz="800" dirty="0"/>
          </a:p>
          <a:p>
            <a:pPr marL="0" indent="0" algn="ctr">
              <a:buNone/>
            </a:pPr>
            <a:r>
              <a:rPr lang="en-US" sz="800" dirty="0">
                <a:solidFill>
                  <a:srgbClr val="374151"/>
                </a:solidFill>
                <a:latin typeface="Roboto" pitchFamily="34" charset="0"/>
                <a:ea typeface="Roboto" pitchFamily="34" charset="-122"/>
                <a:cs typeface="Roboto" pitchFamily="34" charset="-120"/>
              </a:rPr>
              <a:t> 1. Ngâm ngay vết bỏng vào nước mát (không dùng nước đá) ít nhất 15 phút.</a:t>
            </a:r>
            <a:endParaRPr lang="en-US" sz="800" dirty="0"/>
          </a:p>
          <a:p>
            <a:pPr marL="0" indent="0" algn="ctr">
              <a:buNone/>
            </a:pPr>
            <a:r>
              <a:rPr lang="en-US" sz="800" dirty="0">
                <a:solidFill>
                  <a:srgbClr val="374151"/>
                </a:solidFill>
                <a:latin typeface="Roboto" pitchFamily="34" charset="0"/>
                <a:ea typeface="Roboto" pitchFamily="34" charset="-122"/>
                <a:cs typeface="Roboto" pitchFamily="34" charset="-120"/>
              </a:rPr>
              <a:t> 2. Tháo bỏ đồ trang sức nhẹ nhàng trước khi vết thương sưng lên.</a:t>
            </a:r>
            <a:endParaRPr lang="en-US" sz="800" dirty="0"/>
          </a:p>
          <a:p>
            <a:pPr marL="0" indent="0" algn="ctr">
              <a:buNone/>
            </a:pPr>
            <a:r>
              <a:rPr lang="en-US" sz="800" dirty="0">
                <a:solidFill>
                  <a:srgbClr val="374151"/>
                </a:solidFill>
                <a:latin typeface="Roboto" pitchFamily="34" charset="0"/>
                <a:ea typeface="Roboto" pitchFamily="34" charset="-122"/>
                <a:cs typeface="Roboto" pitchFamily="34" charset="-120"/>
              </a:rPr>
              <a:t> 3. Che vết bỏng bằng gạc sạch vô trùng.</a:t>
            </a:r>
            <a:endParaRPr lang="en-US" sz="800" dirty="0"/>
          </a:p>
          <a:p>
            <a:pPr marL="0" indent="0" algn="ctr">
              <a:buNone/>
            </a:pPr>
            <a:r>
              <a:rPr lang="en-US" sz="800" i="1" dirty="0">
                <a:solidFill>
                  <a:srgbClr val="9CA3AF"/>
                </a:solidFill>
                <a:latin typeface="Roboto" pitchFamily="34" charset="0"/>
                <a:ea typeface="Roboto" pitchFamily="34" charset="-122"/>
                <a:cs typeface="Roboto" pitchFamily="34" charset="-120"/>
              </a:rPr>
              <a:t>Nguồn: Cẩm nang Sơ cấp cứu Chữ Thập Đỏ (tr. 45)</a:t>
            </a:r>
            <a:endParaRPr lang="en-US" sz="800" dirty="0"/>
          </a:p>
        </p:txBody>
      </p:sp>
      <p:pic>
        <p:nvPicPr>
          <p:cNvPr id="35" name="Image 12" descr="preencoded.png"/>
          <p:cNvPicPr>
            <a:picLocks noChangeAspect="1"/>
          </p:cNvPicPr>
          <p:nvPr/>
        </p:nvPicPr>
        <p:blipFill>
          <a:blip r:embed="rId15"/>
          <a:srcRect l="-401" r="-401"/>
          <a:stretch/>
        </p:blipFill>
        <p:spPr>
          <a:xfrm>
            <a:off x="4914900" y="3914546"/>
            <a:ext cx="38405" cy="3338474"/>
          </a:xfrm>
          <a:prstGeom prst="rect">
            <a:avLst/>
          </a:prstGeom>
        </p:spPr>
      </p:pic>
      <p:sp>
        <p:nvSpPr>
          <p:cNvPr id="36" name="Text 21"/>
          <p:cNvSpPr txBox="1"/>
          <p:nvPr/>
        </p:nvSpPr>
        <p:spPr>
          <a:xfrm>
            <a:off x="5066690" y="3655930"/>
            <a:ext cx="4343400" cy="305410"/>
          </a:xfrm>
          <a:prstGeom prst="rect">
            <a:avLst/>
          </a:prstGeom>
          <a:noFill/>
          <a:ln/>
        </p:spPr>
        <p:txBody>
          <a:bodyPr wrap="square" lIns="0" tIns="0" rIns="0" bIns="0" rtlCol="0" anchor="ctr"/>
          <a:lstStyle/>
          <a:p>
            <a:pPr marL="0" indent="0" algn="l">
              <a:buNone/>
            </a:pPr>
            <a:r>
              <a:rPr lang="en-US" sz="1000" b="1" dirty="0">
                <a:solidFill>
                  <a:srgbClr val="FFFFFF"/>
                </a:solidFill>
                <a:latin typeface="Montserrat" pitchFamily="34" charset="0"/>
                <a:ea typeface="Montserrat" pitchFamily="34" charset="-122"/>
                <a:cs typeface="Montserrat" pitchFamily="34" charset="-120"/>
              </a:rPr>
              <a:t>4</a:t>
            </a:r>
            <a:r>
              <a:rPr lang="en-US" sz="1300" b="1" dirty="0">
                <a:solidFill>
                  <a:srgbClr val="374151"/>
                </a:solidFill>
                <a:latin typeface="Montserrat" pitchFamily="34" charset="0"/>
                <a:ea typeface="Montserrat" pitchFamily="34" charset="-122"/>
                <a:cs typeface="Montserrat" pitchFamily="34" charset="-120"/>
              </a:rPr>
              <a:t> Kiểm soát &amp; An toàn (Safety) </a:t>
            </a:r>
            <a:endParaRPr lang="en-US" sz="1300" dirty="0"/>
          </a:p>
        </p:txBody>
      </p:sp>
      <p:pic>
        <p:nvPicPr>
          <p:cNvPr id="37" name="Image 13" descr="preencoded.png"/>
          <p:cNvPicPr>
            <a:picLocks noChangeAspect="1"/>
          </p:cNvPicPr>
          <p:nvPr/>
        </p:nvPicPr>
        <p:blipFill>
          <a:blip r:embed="rId16"/>
          <a:srcRect l="-1" r="-1"/>
          <a:stretch/>
        </p:blipFill>
        <p:spPr>
          <a:xfrm>
            <a:off x="5066690" y="4074726"/>
            <a:ext cx="4229100" cy="2829153"/>
          </a:xfrm>
          <a:prstGeom prst="rect">
            <a:avLst/>
          </a:prstGeom>
        </p:spPr>
      </p:pic>
      <p:sp>
        <p:nvSpPr>
          <p:cNvPr id="38" name="Shape 22"/>
          <p:cNvSpPr/>
          <p:nvPr/>
        </p:nvSpPr>
        <p:spPr>
          <a:xfrm>
            <a:off x="5295290" y="4265835"/>
            <a:ext cx="342900" cy="390449"/>
          </a:xfrm>
          <a:prstGeom prst="roundRect">
            <a:avLst>
              <a:gd name="adj" fmla="val 266667"/>
            </a:avLst>
          </a:prstGeom>
          <a:solidFill>
            <a:srgbClr val="FEE2E2"/>
          </a:solidFill>
          <a:ln w="12700">
            <a:solidFill>
              <a:srgbClr val="FFFFFF">
                <a:alpha val="0"/>
              </a:srgbClr>
            </a:solidFill>
            <a:prstDash val="solid"/>
          </a:ln>
        </p:spPr>
        <p:txBody>
          <a:bodyPr/>
          <a:lstStyle/>
          <a:p>
            <a:endParaRPr lang="en-US"/>
          </a:p>
        </p:txBody>
      </p:sp>
      <p:pic>
        <p:nvPicPr>
          <p:cNvPr id="39" name="Image 14" descr="preencoded.png"/>
          <p:cNvPicPr>
            <a:picLocks noChangeAspect="1"/>
          </p:cNvPicPr>
          <p:nvPr/>
        </p:nvPicPr>
        <p:blipFill>
          <a:blip r:embed="rId17"/>
          <a:srcRect/>
          <a:stretch/>
        </p:blipFill>
        <p:spPr>
          <a:xfrm>
            <a:off x="5372100" y="4341730"/>
            <a:ext cx="190195" cy="190195"/>
          </a:xfrm>
          <a:prstGeom prst="rect">
            <a:avLst/>
          </a:prstGeom>
        </p:spPr>
      </p:pic>
      <p:sp>
        <p:nvSpPr>
          <p:cNvPr id="40" name="Text 23"/>
          <p:cNvSpPr txBox="1"/>
          <p:nvPr/>
        </p:nvSpPr>
        <p:spPr>
          <a:xfrm>
            <a:off x="5752490" y="4344474"/>
            <a:ext cx="2154326" cy="228600"/>
          </a:xfrm>
          <a:prstGeom prst="rect">
            <a:avLst/>
          </a:prstGeom>
          <a:noFill/>
          <a:ln/>
        </p:spPr>
        <p:txBody>
          <a:bodyPr wrap="square" lIns="0" tIns="0" rIns="0" bIns="0" rtlCol="0" anchor="ctr"/>
          <a:lstStyle/>
          <a:p>
            <a:pPr marL="0" indent="0" algn="l">
              <a:buNone/>
            </a:pPr>
            <a:r>
              <a:rPr lang="en-US" sz="1100" b="1" dirty="0">
                <a:solidFill>
                  <a:srgbClr val="1F2937"/>
                </a:solidFill>
                <a:latin typeface="Roboto" pitchFamily="34" charset="0"/>
                <a:ea typeface="Roboto" pitchFamily="34" charset="-122"/>
                <a:cs typeface="Roboto" pitchFamily="34" charset="-120"/>
              </a:rPr>
              <a:t>Cơ chế Bảo vệ Người dùng</a:t>
            </a:r>
            <a:endParaRPr lang="en-US" sz="1100" dirty="0"/>
          </a:p>
        </p:txBody>
      </p:sp>
      <p:pic>
        <p:nvPicPr>
          <p:cNvPr id="41" name="Image 15" descr="preencoded.png"/>
          <p:cNvPicPr>
            <a:picLocks noChangeAspect="1"/>
          </p:cNvPicPr>
          <p:nvPr/>
        </p:nvPicPr>
        <p:blipFill>
          <a:blip r:embed="rId18"/>
          <a:srcRect t="-9" b="-9"/>
          <a:stretch/>
        </p:blipFill>
        <p:spPr>
          <a:xfrm>
            <a:off x="5295290" y="4803502"/>
            <a:ext cx="3810305" cy="590702"/>
          </a:xfrm>
          <a:prstGeom prst="rect">
            <a:avLst/>
          </a:prstGeom>
        </p:spPr>
      </p:pic>
      <p:pic>
        <p:nvPicPr>
          <p:cNvPr id="42" name="Image 16" descr="preencoded.png"/>
          <p:cNvPicPr>
            <a:picLocks noChangeAspect="1"/>
          </p:cNvPicPr>
          <p:nvPr/>
        </p:nvPicPr>
        <p:blipFill>
          <a:blip r:embed="rId19"/>
          <a:srcRect/>
          <a:stretch/>
        </p:blipFill>
        <p:spPr>
          <a:xfrm>
            <a:off x="5419649" y="5012900"/>
            <a:ext cx="170993" cy="170993"/>
          </a:xfrm>
          <a:prstGeom prst="rect">
            <a:avLst/>
          </a:prstGeom>
        </p:spPr>
      </p:pic>
      <p:sp>
        <p:nvSpPr>
          <p:cNvPr id="43" name="Text 24"/>
          <p:cNvSpPr txBox="1"/>
          <p:nvPr/>
        </p:nvSpPr>
        <p:spPr>
          <a:xfrm>
            <a:off x="5704942" y="4927861"/>
            <a:ext cx="2427732" cy="191110"/>
          </a:xfrm>
          <a:prstGeom prst="rect">
            <a:avLst/>
          </a:prstGeom>
          <a:noFill/>
          <a:ln/>
        </p:spPr>
        <p:txBody>
          <a:bodyPr wrap="square" lIns="0" tIns="0" rIns="0" bIns="0" rtlCol="0" anchor="ctr"/>
          <a:lstStyle/>
          <a:p>
            <a:pPr marL="0" indent="0" algn="l">
              <a:buNone/>
            </a:pPr>
            <a:r>
              <a:rPr lang="en-US" sz="1000" b="1" dirty="0">
                <a:solidFill>
                  <a:srgbClr val="1F2937"/>
                </a:solidFill>
                <a:latin typeface="Roboto" pitchFamily="34" charset="0"/>
                <a:ea typeface="Roboto" pitchFamily="34" charset="-122"/>
                <a:cs typeface="Roboto" pitchFamily="34" charset="-120"/>
              </a:rPr>
              <a:t>Giới hạn phạm vi</a:t>
            </a:r>
            <a:endParaRPr lang="en-US" sz="1000" dirty="0"/>
          </a:p>
        </p:txBody>
      </p:sp>
      <p:sp>
        <p:nvSpPr>
          <p:cNvPr id="44" name="Text 25"/>
          <p:cNvSpPr txBox="1"/>
          <p:nvPr/>
        </p:nvSpPr>
        <p:spPr>
          <a:xfrm>
            <a:off x="5704942" y="5118056"/>
            <a:ext cx="2777033" cy="152705"/>
          </a:xfrm>
          <a:prstGeom prst="rect">
            <a:avLst/>
          </a:prstGeom>
          <a:noFill/>
          <a:ln/>
        </p:spPr>
        <p:txBody>
          <a:bodyPr wrap="square" lIns="0" tIns="0" rIns="0" bIns="0" rtlCol="0" anchor="ctr"/>
          <a:lstStyle/>
          <a:p>
            <a:pPr marL="0" indent="0" algn="l">
              <a:buNone/>
            </a:pPr>
            <a:r>
              <a:rPr lang="en-US" sz="800" dirty="0">
                <a:solidFill>
                  <a:srgbClr val="4B5563"/>
                </a:solidFill>
                <a:latin typeface="Roboto" pitchFamily="34" charset="0"/>
                <a:ea typeface="Roboto" pitchFamily="34" charset="-122"/>
                <a:cs typeface="Roboto" pitchFamily="34" charset="-120"/>
              </a:rPr>
              <a:t>Từ chối các câu hỏi ngoài lề (chính trị, giải trí).</a:t>
            </a:r>
            <a:endParaRPr lang="en-US" sz="800" dirty="0"/>
          </a:p>
        </p:txBody>
      </p:sp>
      <p:pic>
        <p:nvPicPr>
          <p:cNvPr id="45" name="Image 17" descr="preencoded.png"/>
          <p:cNvPicPr>
            <a:picLocks noChangeAspect="1"/>
          </p:cNvPicPr>
          <p:nvPr/>
        </p:nvPicPr>
        <p:blipFill>
          <a:blip r:embed="rId18"/>
          <a:srcRect t="-9" b="-9"/>
          <a:stretch/>
        </p:blipFill>
        <p:spPr>
          <a:xfrm>
            <a:off x="5295290" y="5508505"/>
            <a:ext cx="3810305" cy="590702"/>
          </a:xfrm>
          <a:prstGeom prst="rect">
            <a:avLst/>
          </a:prstGeom>
        </p:spPr>
      </p:pic>
      <p:pic>
        <p:nvPicPr>
          <p:cNvPr id="46" name="Image 18" descr="preencoded.png"/>
          <p:cNvPicPr>
            <a:picLocks noChangeAspect="1"/>
          </p:cNvPicPr>
          <p:nvPr/>
        </p:nvPicPr>
        <p:blipFill>
          <a:blip r:embed="rId20"/>
          <a:srcRect/>
          <a:stretch/>
        </p:blipFill>
        <p:spPr>
          <a:xfrm>
            <a:off x="5419649" y="5717902"/>
            <a:ext cx="170993" cy="170993"/>
          </a:xfrm>
          <a:prstGeom prst="rect">
            <a:avLst/>
          </a:prstGeom>
        </p:spPr>
      </p:pic>
      <p:sp>
        <p:nvSpPr>
          <p:cNvPr id="47" name="Text 26"/>
          <p:cNvSpPr txBox="1"/>
          <p:nvPr/>
        </p:nvSpPr>
        <p:spPr>
          <a:xfrm>
            <a:off x="5704942" y="5632863"/>
            <a:ext cx="3314700" cy="191110"/>
          </a:xfrm>
          <a:prstGeom prst="rect">
            <a:avLst/>
          </a:prstGeom>
          <a:noFill/>
          <a:ln/>
        </p:spPr>
        <p:txBody>
          <a:bodyPr wrap="square" lIns="0" tIns="0" rIns="0" bIns="0" rtlCol="0" anchor="ctr"/>
          <a:lstStyle/>
          <a:p>
            <a:pPr marL="0" indent="0" algn="l">
              <a:buNone/>
            </a:pPr>
            <a:r>
              <a:rPr lang="en-US" sz="1000" b="1" dirty="0">
                <a:solidFill>
                  <a:srgbClr val="1F2937"/>
                </a:solidFill>
                <a:latin typeface="Roboto" pitchFamily="34" charset="0"/>
                <a:ea typeface="Roboto" pitchFamily="34" charset="-122"/>
                <a:cs typeface="Roboto" pitchFamily="34" charset="-120"/>
              </a:rPr>
              <a:t>Ưu tiên khẩn cấp</a:t>
            </a:r>
            <a:endParaRPr lang="en-US" sz="1000" dirty="0"/>
          </a:p>
        </p:txBody>
      </p:sp>
      <p:sp>
        <p:nvSpPr>
          <p:cNvPr id="48" name="Text 27"/>
          <p:cNvSpPr txBox="1"/>
          <p:nvPr/>
        </p:nvSpPr>
        <p:spPr>
          <a:xfrm>
            <a:off x="5704942" y="5823058"/>
            <a:ext cx="3794760" cy="152705"/>
          </a:xfrm>
          <a:prstGeom prst="rect">
            <a:avLst/>
          </a:prstGeom>
          <a:noFill/>
          <a:ln/>
        </p:spPr>
        <p:txBody>
          <a:bodyPr wrap="square" lIns="0" tIns="0" rIns="0" bIns="0" rtlCol="0" anchor="ctr"/>
          <a:lstStyle/>
          <a:p>
            <a:pPr marL="0" indent="0" algn="l">
              <a:buNone/>
            </a:pPr>
            <a:r>
              <a:rPr lang="en-US" sz="800" dirty="0">
                <a:solidFill>
                  <a:srgbClr val="4B5563"/>
                </a:solidFill>
                <a:latin typeface="Roboto" pitchFamily="34" charset="0"/>
                <a:ea typeface="Roboto" pitchFamily="34" charset="-122"/>
                <a:cs typeface="Roboto" pitchFamily="34" charset="-120"/>
              </a:rPr>
              <a:t>Luôn hiển thị nút gọi 115/114 nếu phát hiện từ khóa nguy hiểm.</a:t>
            </a:r>
            <a:endParaRPr lang="en-US" sz="800" dirty="0"/>
          </a:p>
        </p:txBody>
      </p:sp>
      <p:pic>
        <p:nvPicPr>
          <p:cNvPr id="49" name="Image 19" descr="preencoded.png"/>
          <p:cNvPicPr>
            <a:picLocks noChangeAspect="1"/>
          </p:cNvPicPr>
          <p:nvPr/>
        </p:nvPicPr>
        <p:blipFill>
          <a:blip r:embed="rId18"/>
          <a:srcRect t="-9" b="-9"/>
          <a:stretch/>
        </p:blipFill>
        <p:spPr>
          <a:xfrm>
            <a:off x="5295290" y="6213507"/>
            <a:ext cx="3810305" cy="590702"/>
          </a:xfrm>
          <a:prstGeom prst="rect">
            <a:avLst/>
          </a:prstGeom>
        </p:spPr>
      </p:pic>
      <p:pic>
        <p:nvPicPr>
          <p:cNvPr id="50" name="Image 20" descr="preencoded.png"/>
          <p:cNvPicPr>
            <a:picLocks noChangeAspect="1"/>
          </p:cNvPicPr>
          <p:nvPr/>
        </p:nvPicPr>
        <p:blipFill>
          <a:blip r:embed="rId21"/>
          <a:srcRect/>
          <a:stretch/>
        </p:blipFill>
        <p:spPr>
          <a:xfrm>
            <a:off x="5419649" y="6422905"/>
            <a:ext cx="170993" cy="170993"/>
          </a:xfrm>
          <a:prstGeom prst="rect">
            <a:avLst/>
          </a:prstGeom>
        </p:spPr>
      </p:pic>
      <p:sp>
        <p:nvSpPr>
          <p:cNvPr id="51" name="Text 28"/>
          <p:cNvSpPr txBox="1"/>
          <p:nvPr/>
        </p:nvSpPr>
        <p:spPr>
          <a:xfrm>
            <a:off x="5704942" y="6336951"/>
            <a:ext cx="3067812" cy="191110"/>
          </a:xfrm>
          <a:prstGeom prst="rect">
            <a:avLst/>
          </a:prstGeom>
          <a:noFill/>
          <a:ln/>
        </p:spPr>
        <p:txBody>
          <a:bodyPr wrap="square" lIns="0" tIns="0" rIns="0" bIns="0" rtlCol="0" anchor="ctr"/>
          <a:lstStyle/>
          <a:p>
            <a:pPr marL="0" indent="0" algn="l">
              <a:buNone/>
            </a:pPr>
            <a:r>
              <a:rPr lang="en-US" sz="1000" b="1" dirty="0">
                <a:solidFill>
                  <a:srgbClr val="1F2937"/>
                </a:solidFill>
                <a:latin typeface="Roboto" pitchFamily="34" charset="0"/>
                <a:ea typeface="Roboto" pitchFamily="34" charset="-122"/>
                <a:cs typeface="Roboto" pitchFamily="34" charset="-120"/>
              </a:rPr>
              <a:t>Cảnh báo rủi ro</a:t>
            </a:r>
            <a:endParaRPr lang="en-US" sz="1000" dirty="0"/>
          </a:p>
        </p:txBody>
      </p:sp>
      <p:sp>
        <p:nvSpPr>
          <p:cNvPr id="52" name="Text 29"/>
          <p:cNvSpPr txBox="1"/>
          <p:nvPr/>
        </p:nvSpPr>
        <p:spPr>
          <a:xfrm>
            <a:off x="5704942" y="6528061"/>
            <a:ext cx="3510382" cy="152705"/>
          </a:xfrm>
          <a:prstGeom prst="rect">
            <a:avLst/>
          </a:prstGeom>
          <a:noFill/>
          <a:ln/>
        </p:spPr>
        <p:txBody>
          <a:bodyPr wrap="square" lIns="0" tIns="0" rIns="0" bIns="0" rtlCol="0" anchor="ctr"/>
          <a:lstStyle/>
          <a:p>
            <a:pPr marL="0" indent="0" algn="l">
              <a:buNone/>
            </a:pPr>
            <a:r>
              <a:rPr lang="en-US" sz="800" dirty="0">
                <a:solidFill>
                  <a:srgbClr val="4B5563"/>
                </a:solidFill>
                <a:latin typeface="Roboto" pitchFamily="34" charset="0"/>
                <a:ea typeface="Roboto" pitchFamily="34" charset="-122"/>
                <a:cs typeface="Roboto" pitchFamily="34" charset="-120"/>
              </a:rPr>
              <a:t>Cảnh báo hành động sai (VD: "Không bôi kem đánh răng").</a:t>
            </a:r>
            <a:endParaRPr lang="en-US" sz="800" dirty="0"/>
          </a:p>
        </p:txBody>
      </p:sp>
      <p:sp>
        <p:nvSpPr>
          <p:cNvPr id="54" name="Shape 31"/>
          <p:cNvSpPr/>
          <p:nvPr/>
        </p:nvSpPr>
        <p:spPr>
          <a:xfrm>
            <a:off x="0" y="7557516"/>
            <a:ext cx="9752990" cy="9144"/>
          </a:xfrm>
          <a:prstGeom prst="rect">
            <a:avLst/>
          </a:prstGeom>
          <a:solidFill>
            <a:srgbClr val="E5E7EB"/>
          </a:solidFill>
          <a:ln w="12700">
            <a:solidFill>
              <a:srgbClr val="E5E7EB">
                <a:alpha val="0"/>
              </a:srgbClr>
            </a:solidFill>
            <a:prstDash val="solid"/>
          </a:ln>
        </p:spPr>
        <p:txBody>
          <a:bodyPr/>
          <a:lstStyle/>
          <a:p>
            <a:endParaRPr lang="en-US"/>
          </a:p>
        </p:txBody>
      </p:sp>
      <p:pic>
        <p:nvPicPr>
          <p:cNvPr id="57" name="Image 21" descr="preencoded.png"/>
          <p:cNvPicPr>
            <a:picLocks noChangeAspect="1"/>
          </p:cNvPicPr>
          <p:nvPr/>
        </p:nvPicPr>
        <p:blipFill>
          <a:blip r:embed="rId22"/>
          <a:srcRect t="-19" b="-19"/>
          <a:stretch/>
        </p:blipFill>
        <p:spPr>
          <a:xfrm>
            <a:off x="0" y="0"/>
            <a:ext cx="9752990" cy="952805"/>
          </a:xfrm>
          <a:prstGeom prst="rect">
            <a:avLst/>
          </a:prstGeom>
        </p:spPr>
      </p:pic>
      <p:sp>
        <p:nvSpPr>
          <p:cNvPr id="58" name="Text 34"/>
          <p:cNvSpPr txBox="1"/>
          <p:nvPr/>
        </p:nvSpPr>
        <p:spPr>
          <a:xfrm>
            <a:off x="971093" y="228600"/>
            <a:ext cx="3743554" cy="267005"/>
          </a:xfrm>
          <a:prstGeom prst="rect">
            <a:avLst/>
          </a:prstGeom>
          <a:noFill/>
          <a:ln/>
        </p:spPr>
        <p:txBody>
          <a:bodyPr wrap="square" lIns="0" tIns="0" rIns="0" bIns="0" rtlCol="0" anchor="ctr"/>
          <a:lstStyle/>
          <a:p>
            <a:pPr marL="0" indent="0" algn="l">
              <a:buNone/>
            </a:pPr>
            <a:r>
              <a:rPr lang="en-US" sz="1400" b="1" dirty="0">
                <a:solidFill>
                  <a:srgbClr val="1F2937"/>
                </a:solidFill>
                <a:latin typeface="Montserrat" pitchFamily="34" charset="0"/>
                <a:ea typeface="Montserrat" pitchFamily="34" charset="-122"/>
                <a:cs typeface="Montserrat" pitchFamily="34" charset="-120"/>
              </a:rPr>
              <a:t>RAG: Hướng dẫn Sơ cứu An toàn</a:t>
            </a:r>
            <a:endParaRPr lang="en-US" sz="1400" dirty="0"/>
          </a:p>
        </p:txBody>
      </p:sp>
      <p:sp>
        <p:nvSpPr>
          <p:cNvPr id="59" name="Text 35"/>
          <p:cNvSpPr txBox="1"/>
          <p:nvPr/>
        </p:nvSpPr>
        <p:spPr>
          <a:xfrm>
            <a:off x="971093" y="495605"/>
            <a:ext cx="3875227" cy="191110"/>
          </a:xfrm>
          <a:prstGeom prst="rect">
            <a:avLst/>
          </a:prstGeom>
          <a:noFill/>
          <a:ln/>
        </p:spPr>
        <p:txBody>
          <a:bodyPr wrap="square" lIns="0" tIns="0" rIns="0" bIns="0" rtlCol="0" anchor="ctr"/>
          <a:lstStyle/>
          <a:p>
            <a:pPr marL="0" indent="0" algn="l">
              <a:buNone/>
            </a:pPr>
            <a:r>
              <a:rPr lang="en-US" sz="1000" dirty="0">
                <a:solidFill>
                  <a:srgbClr val="6B7280"/>
                </a:solidFill>
                <a:latin typeface="Roboto" pitchFamily="34" charset="0"/>
                <a:ea typeface="Roboto" pitchFamily="34" charset="-122"/>
                <a:cs typeface="Roboto" pitchFamily="34" charset="-120"/>
              </a:rPr>
              <a:t>Retrieval-Augmented Generation &amp; Safety Control</a:t>
            </a:r>
            <a:endParaRPr lang="en-US" sz="1000" dirty="0"/>
          </a:p>
        </p:txBody>
      </p:sp>
      <p:pic>
        <p:nvPicPr>
          <p:cNvPr id="60" name="Image 22" descr="preencoded.png"/>
          <p:cNvPicPr>
            <a:picLocks noChangeAspect="1"/>
          </p:cNvPicPr>
          <p:nvPr/>
        </p:nvPicPr>
        <p:blipFill>
          <a:blip r:embed="rId23"/>
          <a:srcRect l="-769" r="-769"/>
          <a:stretch/>
        </p:blipFill>
        <p:spPr>
          <a:xfrm>
            <a:off x="457200" y="302666"/>
            <a:ext cx="362102" cy="285293"/>
          </a:xfrm>
          <a:prstGeom prst="rect">
            <a:avLst/>
          </a:prstGeom>
        </p:spPr>
      </p:pic>
      <p:sp>
        <p:nvSpPr>
          <p:cNvPr id="61" name="Text 36"/>
          <p:cNvSpPr txBox="1"/>
          <p:nvPr/>
        </p:nvSpPr>
        <p:spPr>
          <a:xfrm>
            <a:off x="8978494" y="152705"/>
            <a:ext cx="476402" cy="381305"/>
          </a:xfrm>
          <a:prstGeom prst="rect">
            <a:avLst/>
          </a:prstGeom>
          <a:noFill/>
          <a:ln/>
        </p:spPr>
        <p:txBody>
          <a:bodyPr wrap="square" lIns="0" tIns="0" rIns="0" bIns="0" rtlCol="0" anchor="ctr"/>
          <a:lstStyle/>
          <a:p>
            <a:pPr marL="0" indent="0" algn="r">
              <a:buNone/>
            </a:pPr>
            <a:r>
              <a:rPr lang="en-US" sz="2600" b="1" dirty="0">
                <a:solidFill>
                  <a:srgbClr val="F3F4F6"/>
                </a:solidFill>
                <a:latin typeface="Roboto" pitchFamily="34" charset="0"/>
                <a:ea typeface="Roboto" pitchFamily="34" charset="-122"/>
                <a:cs typeface="Roboto" pitchFamily="34" charset="-120"/>
              </a:rPr>
              <a:t>10</a:t>
            </a:r>
            <a:endParaRPr lang="en-US" sz="2600" dirty="0"/>
          </a:p>
        </p:txBody>
      </p:sp>
      <p:sp>
        <p:nvSpPr>
          <p:cNvPr id="62" name="Text 6">
            <a:extLst>
              <a:ext uri="{FF2B5EF4-FFF2-40B4-BE49-F238E27FC236}">
                <a16:creationId xmlns:a16="http://schemas.microsoft.com/office/drawing/2014/main" id="{8244103C-8F4D-EB64-D6A7-CFC185C56D5A}"/>
              </a:ext>
            </a:extLst>
          </p:cNvPr>
          <p:cNvSpPr txBox="1"/>
          <p:nvPr/>
        </p:nvSpPr>
        <p:spPr>
          <a:xfrm>
            <a:off x="8913571" y="7015277"/>
            <a:ext cx="467258" cy="152705"/>
          </a:xfrm>
          <a:prstGeom prst="rect">
            <a:avLst/>
          </a:prstGeom>
          <a:noFill/>
          <a:ln/>
        </p:spPr>
        <p:txBody>
          <a:bodyPr wrap="square" lIns="0" tIns="0" rIns="0" bIns="0" rtlCol="0" anchor="ctr"/>
          <a:lstStyle/>
          <a:p>
            <a:pPr marL="0" indent="0" algn="l">
              <a:buNone/>
            </a:pPr>
            <a:r>
              <a:rPr lang="en-US" sz="800" dirty="0">
                <a:solidFill>
                  <a:srgbClr val="6B7280"/>
                </a:solidFill>
                <a:latin typeface="Roboto" pitchFamily="34" charset="0"/>
                <a:ea typeface="Roboto" pitchFamily="34" charset="-122"/>
                <a:cs typeface="Roboto" pitchFamily="34" charset="-120"/>
              </a:rPr>
              <a:t>Trang 9</a:t>
            </a:r>
            <a:endParaRPr lang="en-US" sz="8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37</TotalTime>
  <Words>3066</Words>
  <Application>Microsoft Office PowerPoint</Application>
  <PresentationFormat>Custom</PresentationFormat>
  <Paragraphs>362</Paragraphs>
  <Slides>18</Slides>
  <Notes>18</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18</vt:i4>
      </vt:variant>
    </vt:vector>
  </HeadingPairs>
  <TitlesOfParts>
    <vt:vector size="27" baseType="lpstr">
      <vt:lpstr>Aptos</vt:lpstr>
      <vt:lpstr>Arial</vt:lpstr>
      <vt:lpstr>Calibri</vt:lpstr>
      <vt:lpstr>Consolas</vt:lpstr>
      <vt:lpstr>IBM Plex Mono</vt:lpstr>
      <vt:lpstr>Montserrat</vt:lpstr>
      <vt:lpstr>Roboto</vt:lpstr>
      <vt:lpstr>ui-monospace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Generated by Gen-Spark</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Multi-page HTML Content</dc:title>
  <dc:subject>PptxGenJS Presentation</dc:subject>
  <dc:creator>Visual Extract to PPTX Converter</dc:creator>
  <cp:lastModifiedBy>Đặng Kiến Tường</cp:lastModifiedBy>
  <cp:revision>2</cp:revision>
  <dcterms:created xsi:type="dcterms:W3CDTF">2026-02-09T14:36:01Z</dcterms:created>
  <dcterms:modified xsi:type="dcterms:W3CDTF">2026-02-09T15:15:16Z</dcterms:modified>
</cp:coreProperties>
</file>